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1.xml" ContentType="application/vnd.openxmlformats-officedocument.presentationml.tags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302" r:id="rId3"/>
    <p:sldId id="374" r:id="rId4"/>
    <p:sldId id="388" r:id="rId5"/>
    <p:sldId id="375" r:id="rId6"/>
    <p:sldId id="377" r:id="rId7"/>
    <p:sldId id="373" r:id="rId8"/>
    <p:sldId id="385" r:id="rId9"/>
    <p:sldId id="386" r:id="rId10"/>
    <p:sldId id="387" r:id="rId11"/>
    <p:sldId id="331" r:id="rId12"/>
    <p:sldId id="336" r:id="rId13"/>
    <p:sldId id="366" r:id="rId14"/>
    <p:sldId id="338" r:id="rId15"/>
    <p:sldId id="350" r:id="rId16"/>
    <p:sldId id="339" r:id="rId17"/>
    <p:sldId id="347" r:id="rId18"/>
    <p:sldId id="378" r:id="rId19"/>
    <p:sldId id="379" r:id="rId20"/>
    <p:sldId id="356" r:id="rId21"/>
    <p:sldId id="380" r:id="rId22"/>
    <p:sldId id="381" r:id="rId23"/>
    <p:sldId id="383" r:id="rId24"/>
    <p:sldId id="382" r:id="rId25"/>
    <p:sldId id="372" r:id="rId26"/>
    <p:sldId id="352" r:id="rId27"/>
    <p:sldId id="384" r:id="rId28"/>
    <p:sldId id="346" r:id="rId29"/>
    <p:sldId id="332" r:id="rId30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30" userDrawn="1">
          <p15:clr>
            <a:srgbClr val="A4A3A4"/>
          </p15:clr>
        </p15:guide>
        <p15:guide id="2" pos="3999" userDrawn="1">
          <p15:clr>
            <a:srgbClr val="A4A3A4"/>
          </p15:clr>
        </p15:guide>
        <p15:guide id="3" orient="horz" pos="935" userDrawn="1">
          <p15:clr>
            <a:srgbClr val="A4A3A4"/>
          </p15:clr>
        </p15:guide>
        <p15:guide id="4" orient="horz" pos="527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pos="801" userDrawn="1">
          <p15:clr>
            <a:srgbClr val="A4A3A4"/>
          </p15:clr>
        </p15:guide>
        <p15:guide id="7" pos="721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yan Hum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6372"/>
    <a:srgbClr val="CB9ADE"/>
    <a:srgbClr val="B449D5"/>
    <a:srgbClr val="F7F7F7"/>
    <a:srgbClr val="FF00FF"/>
    <a:srgbClr val="DB5F4B"/>
    <a:srgbClr val="FCFCFC"/>
    <a:srgbClr val="D76452"/>
    <a:srgbClr val="A0CFD0"/>
    <a:srgbClr val="E392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64207" autoAdjust="0"/>
  </p:normalViewPr>
  <p:slideViewPr>
    <p:cSldViewPr snapToGrid="0">
      <p:cViewPr varScale="1">
        <p:scale>
          <a:sx n="58" d="100"/>
          <a:sy n="58" d="100"/>
        </p:scale>
        <p:origin x="1008" y="33"/>
      </p:cViewPr>
      <p:guideLst>
        <p:guide orient="horz" pos="1230"/>
        <p:guide pos="3999"/>
        <p:guide orient="horz" pos="935"/>
        <p:guide orient="horz" pos="527"/>
        <p:guide orient="horz" pos="3929"/>
        <p:guide pos="801"/>
        <p:guide pos="72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7" d="100"/>
          <a:sy n="87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7F7FAA-107A-4AE4-A9A9-BAF31078CB86}" type="doc">
      <dgm:prSet loTypeId="urn:microsoft.com/office/officeart/2005/8/layout/radial1" loCatId="cycle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CA"/>
        </a:p>
      </dgm:t>
    </dgm:pt>
    <dgm:pt modelId="{46346BEE-FDF6-4900-AC9C-8029AB7D1BDE}">
      <dgm:prSet phldrT="[Text]" custT="1"/>
      <dgm:spPr/>
      <dgm:t>
        <a:bodyPr/>
        <a:lstStyle/>
        <a:p>
          <a:r>
            <a:rPr lang="en-CA" sz="1000" dirty="0" smtClean="0"/>
            <a:t>Behavioural Insights</a:t>
          </a:r>
          <a:endParaRPr lang="en-CA" sz="1000" dirty="0"/>
        </a:p>
      </dgm:t>
    </dgm:pt>
    <dgm:pt modelId="{DD02FC85-60E4-4855-AAA4-DC726468DFD2}" type="parTrans" cxnId="{DBA0D499-7A5A-45DA-9EF3-9E231658F9F6}">
      <dgm:prSet/>
      <dgm:spPr/>
      <dgm:t>
        <a:bodyPr/>
        <a:lstStyle/>
        <a:p>
          <a:endParaRPr lang="en-CA" sz="1100"/>
        </a:p>
      </dgm:t>
    </dgm:pt>
    <dgm:pt modelId="{00BA99EB-7803-4476-9052-28FA66BAE88B}" type="sibTrans" cxnId="{DBA0D499-7A5A-45DA-9EF3-9E231658F9F6}">
      <dgm:prSet/>
      <dgm:spPr/>
      <dgm:t>
        <a:bodyPr/>
        <a:lstStyle/>
        <a:p>
          <a:endParaRPr lang="en-CA" sz="1100"/>
        </a:p>
      </dgm:t>
    </dgm:pt>
    <dgm:pt modelId="{84E58B74-3CB7-4616-8E94-AF3283F8262F}">
      <dgm:prSet phldrT="[Text]" custT="1"/>
      <dgm:spPr/>
      <dgm:t>
        <a:bodyPr/>
        <a:lstStyle/>
        <a:p>
          <a:r>
            <a:rPr lang="en-US" sz="1050" dirty="0" smtClean="0"/>
            <a:t>Psychology</a:t>
          </a:r>
          <a:endParaRPr lang="en-CA" sz="1050" dirty="0"/>
        </a:p>
      </dgm:t>
    </dgm:pt>
    <dgm:pt modelId="{FDF648A5-9250-4353-9860-B321626F7C07}" type="parTrans" cxnId="{B54AEC9E-3E0E-4102-9E8D-A494BF5BD5C2}">
      <dgm:prSet custT="1"/>
      <dgm:spPr/>
      <dgm:t>
        <a:bodyPr/>
        <a:lstStyle/>
        <a:p>
          <a:endParaRPr lang="en-CA" sz="1100"/>
        </a:p>
      </dgm:t>
    </dgm:pt>
    <dgm:pt modelId="{39FC084B-CE5D-442D-81E0-F9FB3B0E58D5}" type="sibTrans" cxnId="{B54AEC9E-3E0E-4102-9E8D-A494BF5BD5C2}">
      <dgm:prSet/>
      <dgm:spPr/>
      <dgm:t>
        <a:bodyPr/>
        <a:lstStyle/>
        <a:p>
          <a:endParaRPr lang="en-CA" sz="1100"/>
        </a:p>
      </dgm:t>
    </dgm:pt>
    <dgm:pt modelId="{44CFC1E5-7746-49BB-A033-A6D209DE28EC}">
      <dgm:prSet phldrT="[Text]" custT="1"/>
      <dgm:spPr/>
      <dgm:t>
        <a:bodyPr/>
        <a:lstStyle/>
        <a:p>
          <a:r>
            <a:rPr lang="en-CA" sz="1000" dirty="0"/>
            <a:t>Behavioural economics</a:t>
          </a:r>
        </a:p>
      </dgm:t>
    </dgm:pt>
    <dgm:pt modelId="{E0DC9791-165B-41F1-B35B-480B00D3CDDD}" type="parTrans" cxnId="{4E92A1D5-2051-4A26-A553-D05C798BF635}">
      <dgm:prSet custT="1"/>
      <dgm:spPr/>
      <dgm:t>
        <a:bodyPr/>
        <a:lstStyle/>
        <a:p>
          <a:endParaRPr lang="en-CA" sz="400"/>
        </a:p>
      </dgm:t>
    </dgm:pt>
    <dgm:pt modelId="{3B433DA9-EC9F-4003-9134-68D633CD4662}" type="sibTrans" cxnId="{4E92A1D5-2051-4A26-A553-D05C798BF635}">
      <dgm:prSet/>
      <dgm:spPr/>
      <dgm:t>
        <a:bodyPr/>
        <a:lstStyle/>
        <a:p>
          <a:endParaRPr lang="en-CA" sz="1100"/>
        </a:p>
      </dgm:t>
    </dgm:pt>
    <dgm:pt modelId="{5CD7182E-86E0-453B-81D6-9DC067AE4A6C}">
      <dgm:prSet phldrT="[Text]" custT="1"/>
      <dgm:spPr/>
      <dgm:t>
        <a:bodyPr/>
        <a:lstStyle/>
        <a:p>
          <a:r>
            <a:rPr lang="en-CA" sz="1100" dirty="0"/>
            <a:t>Marketing</a:t>
          </a:r>
        </a:p>
      </dgm:t>
    </dgm:pt>
    <dgm:pt modelId="{FCE00C03-72A2-4652-9AB0-6F918CD00650}" type="parTrans" cxnId="{4AB0C6C4-E138-44C6-8F1D-A7A32D9696D5}">
      <dgm:prSet custT="1"/>
      <dgm:spPr/>
      <dgm:t>
        <a:bodyPr/>
        <a:lstStyle/>
        <a:p>
          <a:endParaRPr lang="en-CA" sz="1100"/>
        </a:p>
      </dgm:t>
    </dgm:pt>
    <dgm:pt modelId="{9476992D-941C-41A1-9DBC-5682CC9F6360}" type="sibTrans" cxnId="{4AB0C6C4-E138-44C6-8F1D-A7A32D9696D5}">
      <dgm:prSet/>
      <dgm:spPr/>
      <dgm:t>
        <a:bodyPr/>
        <a:lstStyle/>
        <a:p>
          <a:endParaRPr lang="en-CA" sz="1100"/>
        </a:p>
      </dgm:t>
    </dgm:pt>
    <dgm:pt modelId="{4F3B3144-842E-4125-B4BF-75F1276CF6D1}">
      <dgm:prSet phldrT="[Text]" custT="1"/>
      <dgm:spPr/>
      <dgm:t>
        <a:bodyPr/>
        <a:lstStyle/>
        <a:p>
          <a:r>
            <a:rPr lang="en-US" sz="1100" dirty="0" smtClean="0"/>
            <a:t>Cognitive science</a:t>
          </a:r>
          <a:endParaRPr lang="en-CA" sz="1100" dirty="0"/>
        </a:p>
      </dgm:t>
    </dgm:pt>
    <dgm:pt modelId="{0F123114-911D-404C-9189-4F2BFABC710C}" type="parTrans" cxnId="{266E1D8D-29F7-4267-A39F-4D8BCAC80AE5}">
      <dgm:prSet/>
      <dgm:spPr/>
      <dgm:t>
        <a:bodyPr/>
        <a:lstStyle/>
        <a:p>
          <a:endParaRPr lang="en-CA"/>
        </a:p>
      </dgm:t>
    </dgm:pt>
    <dgm:pt modelId="{ACCC14C7-D19E-4E52-9527-92354762728C}" type="sibTrans" cxnId="{266E1D8D-29F7-4267-A39F-4D8BCAC80AE5}">
      <dgm:prSet/>
      <dgm:spPr/>
      <dgm:t>
        <a:bodyPr/>
        <a:lstStyle/>
        <a:p>
          <a:endParaRPr lang="en-CA"/>
        </a:p>
      </dgm:t>
    </dgm:pt>
    <dgm:pt modelId="{03395B13-4D03-462B-ACC2-C3540AFA72C7}" type="pres">
      <dgm:prSet presAssocID="{F37F7FAA-107A-4AE4-A9A9-BAF31078CB86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1DBDE92-93C7-46ED-A1B1-329276B01BC0}" type="pres">
      <dgm:prSet presAssocID="{46346BEE-FDF6-4900-AC9C-8029AB7D1BDE}" presName="centerShape" presStyleLbl="node0" presStyleIdx="0" presStyleCnt="1"/>
      <dgm:spPr/>
      <dgm:t>
        <a:bodyPr/>
        <a:lstStyle/>
        <a:p>
          <a:endParaRPr lang="en-US"/>
        </a:p>
      </dgm:t>
    </dgm:pt>
    <dgm:pt modelId="{FAC65A1A-6FB2-4907-B171-4BB1490AC58E}" type="pres">
      <dgm:prSet presAssocID="{FDF648A5-9250-4353-9860-B321626F7C07}" presName="Name9" presStyleLbl="parChTrans1D2" presStyleIdx="0" presStyleCnt="4"/>
      <dgm:spPr/>
      <dgm:t>
        <a:bodyPr/>
        <a:lstStyle/>
        <a:p>
          <a:endParaRPr lang="en-US"/>
        </a:p>
      </dgm:t>
    </dgm:pt>
    <dgm:pt modelId="{E5EED72D-52B6-4094-9751-F1A0332A93C4}" type="pres">
      <dgm:prSet presAssocID="{FDF648A5-9250-4353-9860-B321626F7C07}" presName="connTx" presStyleLbl="parChTrans1D2" presStyleIdx="0" presStyleCnt="4"/>
      <dgm:spPr/>
      <dgm:t>
        <a:bodyPr/>
        <a:lstStyle/>
        <a:p>
          <a:endParaRPr lang="en-US"/>
        </a:p>
      </dgm:t>
    </dgm:pt>
    <dgm:pt modelId="{DC98C0B0-65D0-47EB-BC9B-A867FAA19A32}" type="pres">
      <dgm:prSet presAssocID="{84E58B74-3CB7-4616-8E94-AF3283F8262F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359CEB-3A6E-4436-B096-30CFC5B1A05E}" type="pres">
      <dgm:prSet presAssocID="{E0DC9791-165B-41F1-B35B-480B00D3CDDD}" presName="Name9" presStyleLbl="parChTrans1D2" presStyleIdx="1" presStyleCnt="4"/>
      <dgm:spPr/>
      <dgm:t>
        <a:bodyPr/>
        <a:lstStyle/>
        <a:p>
          <a:endParaRPr lang="en-US"/>
        </a:p>
      </dgm:t>
    </dgm:pt>
    <dgm:pt modelId="{30CD1871-A679-4674-8035-D71596D4185F}" type="pres">
      <dgm:prSet presAssocID="{E0DC9791-165B-41F1-B35B-480B00D3CDDD}" presName="connTx" presStyleLbl="parChTrans1D2" presStyleIdx="1" presStyleCnt="4"/>
      <dgm:spPr/>
      <dgm:t>
        <a:bodyPr/>
        <a:lstStyle/>
        <a:p>
          <a:endParaRPr lang="en-US"/>
        </a:p>
      </dgm:t>
    </dgm:pt>
    <dgm:pt modelId="{0E4E2A74-3DD2-418C-981D-7C32E8D850E4}" type="pres">
      <dgm:prSet presAssocID="{44CFC1E5-7746-49BB-A033-A6D209DE28EC}" presName="node" presStyleLbl="node1" presStyleIdx="1" presStyleCnt="4" custRadScaleRad="100130" custRadScaleInc="-129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8D08E4-45F9-44B1-AFC9-6B16686DF83D}" type="pres">
      <dgm:prSet presAssocID="{FCE00C03-72A2-4652-9AB0-6F918CD00650}" presName="Name9" presStyleLbl="parChTrans1D2" presStyleIdx="2" presStyleCnt="4"/>
      <dgm:spPr/>
      <dgm:t>
        <a:bodyPr/>
        <a:lstStyle/>
        <a:p>
          <a:endParaRPr lang="en-US"/>
        </a:p>
      </dgm:t>
    </dgm:pt>
    <dgm:pt modelId="{CE9FFF47-E1B9-4E04-859E-702004A1BEDB}" type="pres">
      <dgm:prSet presAssocID="{FCE00C03-72A2-4652-9AB0-6F918CD00650}" presName="connTx" presStyleLbl="parChTrans1D2" presStyleIdx="2" presStyleCnt="4"/>
      <dgm:spPr/>
      <dgm:t>
        <a:bodyPr/>
        <a:lstStyle/>
        <a:p>
          <a:endParaRPr lang="en-US"/>
        </a:p>
      </dgm:t>
    </dgm:pt>
    <dgm:pt modelId="{F6F83D84-A63A-42DF-B9CC-09FB40239988}" type="pres">
      <dgm:prSet presAssocID="{5CD7182E-86E0-453B-81D6-9DC067AE4A6C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52074F-A77F-43CA-8359-E155E41ADC28}" type="pres">
      <dgm:prSet presAssocID="{0F123114-911D-404C-9189-4F2BFABC710C}" presName="Name9" presStyleLbl="parChTrans1D2" presStyleIdx="3" presStyleCnt="4"/>
      <dgm:spPr/>
      <dgm:t>
        <a:bodyPr/>
        <a:lstStyle/>
        <a:p>
          <a:endParaRPr lang="en-CA"/>
        </a:p>
      </dgm:t>
    </dgm:pt>
    <dgm:pt modelId="{EE41C65C-19F6-4174-9810-70548E8D357D}" type="pres">
      <dgm:prSet presAssocID="{0F123114-911D-404C-9189-4F2BFABC710C}" presName="connTx" presStyleLbl="parChTrans1D2" presStyleIdx="3" presStyleCnt="4"/>
      <dgm:spPr/>
      <dgm:t>
        <a:bodyPr/>
        <a:lstStyle/>
        <a:p>
          <a:endParaRPr lang="en-CA"/>
        </a:p>
      </dgm:t>
    </dgm:pt>
    <dgm:pt modelId="{4413ECB3-8FFA-43AF-8D3C-39A6EB9F2B07}" type="pres">
      <dgm:prSet presAssocID="{4F3B3144-842E-4125-B4BF-75F1276CF6D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</dgm:ptLst>
  <dgm:cxnLst>
    <dgm:cxn modelId="{DBBBCAA5-7A34-4802-B501-F423C007E64C}" type="presOf" srcId="{FCE00C03-72A2-4652-9AB0-6F918CD00650}" destId="{CE9FFF47-E1B9-4E04-859E-702004A1BEDB}" srcOrd="1" destOrd="0" presId="urn:microsoft.com/office/officeart/2005/8/layout/radial1"/>
    <dgm:cxn modelId="{266E1D8D-29F7-4267-A39F-4D8BCAC80AE5}" srcId="{46346BEE-FDF6-4900-AC9C-8029AB7D1BDE}" destId="{4F3B3144-842E-4125-B4BF-75F1276CF6D1}" srcOrd="3" destOrd="0" parTransId="{0F123114-911D-404C-9189-4F2BFABC710C}" sibTransId="{ACCC14C7-D19E-4E52-9527-92354762728C}"/>
    <dgm:cxn modelId="{2729EDF9-C07B-40FB-844E-67C2ECCE68CA}" type="presOf" srcId="{4F3B3144-842E-4125-B4BF-75F1276CF6D1}" destId="{4413ECB3-8FFA-43AF-8D3C-39A6EB9F2B07}" srcOrd="0" destOrd="0" presId="urn:microsoft.com/office/officeart/2005/8/layout/radial1"/>
    <dgm:cxn modelId="{C9895D64-5DEF-4762-8B42-A81682991807}" type="presOf" srcId="{5CD7182E-86E0-453B-81D6-9DC067AE4A6C}" destId="{F6F83D84-A63A-42DF-B9CC-09FB40239988}" srcOrd="0" destOrd="0" presId="urn:microsoft.com/office/officeart/2005/8/layout/radial1"/>
    <dgm:cxn modelId="{0D955D8D-E2E3-4BC2-8D45-14211D9FAAEF}" type="presOf" srcId="{46346BEE-FDF6-4900-AC9C-8029AB7D1BDE}" destId="{51DBDE92-93C7-46ED-A1B1-329276B01BC0}" srcOrd="0" destOrd="0" presId="urn:microsoft.com/office/officeart/2005/8/layout/radial1"/>
    <dgm:cxn modelId="{B2C6F090-91AB-4398-9C9C-0B75268C800F}" type="presOf" srcId="{FCE00C03-72A2-4652-9AB0-6F918CD00650}" destId="{2D8D08E4-45F9-44B1-AFC9-6B16686DF83D}" srcOrd="0" destOrd="0" presId="urn:microsoft.com/office/officeart/2005/8/layout/radial1"/>
    <dgm:cxn modelId="{4E92A1D5-2051-4A26-A553-D05C798BF635}" srcId="{46346BEE-FDF6-4900-AC9C-8029AB7D1BDE}" destId="{44CFC1E5-7746-49BB-A033-A6D209DE28EC}" srcOrd="1" destOrd="0" parTransId="{E0DC9791-165B-41F1-B35B-480B00D3CDDD}" sibTransId="{3B433DA9-EC9F-4003-9134-68D633CD4662}"/>
    <dgm:cxn modelId="{C0EAEB3D-E77A-4026-B23B-24D358945DEC}" type="presOf" srcId="{FDF648A5-9250-4353-9860-B321626F7C07}" destId="{FAC65A1A-6FB2-4907-B171-4BB1490AC58E}" srcOrd="0" destOrd="0" presId="urn:microsoft.com/office/officeart/2005/8/layout/radial1"/>
    <dgm:cxn modelId="{7AA329AE-D021-4383-BC92-8D03950A1A61}" type="presOf" srcId="{0F123114-911D-404C-9189-4F2BFABC710C}" destId="{FD52074F-A77F-43CA-8359-E155E41ADC28}" srcOrd="0" destOrd="0" presId="urn:microsoft.com/office/officeart/2005/8/layout/radial1"/>
    <dgm:cxn modelId="{5753B597-CA9F-490A-A754-4DB960D7A38E}" type="presOf" srcId="{84E58B74-3CB7-4616-8E94-AF3283F8262F}" destId="{DC98C0B0-65D0-47EB-BC9B-A867FAA19A32}" srcOrd="0" destOrd="0" presId="urn:microsoft.com/office/officeart/2005/8/layout/radial1"/>
    <dgm:cxn modelId="{71E56F17-A43D-42B9-917C-991E98C8A647}" type="presOf" srcId="{F37F7FAA-107A-4AE4-A9A9-BAF31078CB86}" destId="{03395B13-4D03-462B-ACC2-C3540AFA72C7}" srcOrd="0" destOrd="0" presId="urn:microsoft.com/office/officeart/2005/8/layout/radial1"/>
    <dgm:cxn modelId="{FFD3DA1C-D59A-4029-BC5F-338A0067132A}" type="presOf" srcId="{44CFC1E5-7746-49BB-A033-A6D209DE28EC}" destId="{0E4E2A74-3DD2-418C-981D-7C32E8D850E4}" srcOrd="0" destOrd="0" presId="urn:microsoft.com/office/officeart/2005/8/layout/radial1"/>
    <dgm:cxn modelId="{E6028E7F-DF88-4708-88F2-23651731CADC}" type="presOf" srcId="{E0DC9791-165B-41F1-B35B-480B00D3CDDD}" destId="{72359CEB-3A6E-4436-B096-30CFC5B1A05E}" srcOrd="0" destOrd="0" presId="urn:microsoft.com/office/officeart/2005/8/layout/radial1"/>
    <dgm:cxn modelId="{83309294-5C06-4271-A236-DFC1C80A5BED}" type="presOf" srcId="{0F123114-911D-404C-9189-4F2BFABC710C}" destId="{EE41C65C-19F6-4174-9810-70548E8D357D}" srcOrd="1" destOrd="0" presId="urn:microsoft.com/office/officeart/2005/8/layout/radial1"/>
    <dgm:cxn modelId="{ACCC042A-2B0A-4BC1-8FDA-70786CC374F2}" type="presOf" srcId="{FDF648A5-9250-4353-9860-B321626F7C07}" destId="{E5EED72D-52B6-4094-9751-F1A0332A93C4}" srcOrd="1" destOrd="0" presId="urn:microsoft.com/office/officeart/2005/8/layout/radial1"/>
    <dgm:cxn modelId="{DBA0D499-7A5A-45DA-9EF3-9E231658F9F6}" srcId="{F37F7FAA-107A-4AE4-A9A9-BAF31078CB86}" destId="{46346BEE-FDF6-4900-AC9C-8029AB7D1BDE}" srcOrd="0" destOrd="0" parTransId="{DD02FC85-60E4-4855-AAA4-DC726468DFD2}" sibTransId="{00BA99EB-7803-4476-9052-28FA66BAE88B}"/>
    <dgm:cxn modelId="{B54AEC9E-3E0E-4102-9E8D-A494BF5BD5C2}" srcId="{46346BEE-FDF6-4900-AC9C-8029AB7D1BDE}" destId="{84E58B74-3CB7-4616-8E94-AF3283F8262F}" srcOrd="0" destOrd="0" parTransId="{FDF648A5-9250-4353-9860-B321626F7C07}" sibTransId="{39FC084B-CE5D-442D-81E0-F9FB3B0E58D5}"/>
    <dgm:cxn modelId="{9B9050AF-7238-44ED-A207-6D29C5F1A6EC}" type="presOf" srcId="{E0DC9791-165B-41F1-B35B-480B00D3CDDD}" destId="{30CD1871-A679-4674-8035-D71596D4185F}" srcOrd="1" destOrd="0" presId="urn:microsoft.com/office/officeart/2005/8/layout/radial1"/>
    <dgm:cxn modelId="{4AB0C6C4-E138-44C6-8F1D-A7A32D9696D5}" srcId="{46346BEE-FDF6-4900-AC9C-8029AB7D1BDE}" destId="{5CD7182E-86E0-453B-81D6-9DC067AE4A6C}" srcOrd="2" destOrd="0" parTransId="{FCE00C03-72A2-4652-9AB0-6F918CD00650}" sibTransId="{9476992D-941C-41A1-9DBC-5682CC9F6360}"/>
    <dgm:cxn modelId="{B890D690-59A4-4692-966F-DBE705F47513}" type="presParOf" srcId="{03395B13-4D03-462B-ACC2-C3540AFA72C7}" destId="{51DBDE92-93C7-46ED-A1B1-329276B01BC0}" srcOrd="0" destOrd="0" presId="urn:microsoft.com/office/officeart/2005/8/layout/radial1"/>
    <dgm:cxn modelId="{68DF9289-423B-4F4D-A4FB-C8D3977C3BE2}" type="presParOf" srcId="{03395B13-4D03-462B-ACC2-C3540AFA72C7}" destId="{FAC65A1A-6FB2-4907-B171-4BB1490AC58E}" srcOrd="1" destOrd="0" presId="urn:microsoft.com/office/officeart/2005/8/layout/radial1"/>
    <dgm:cxn modelId="{6D227383-7914-4C5A-9C2D-21D5C78782D7}" type="presParOf" srcId="{FAC65A1A-6FB2-4907-B171-4BB1490AC58E}" destId="{E5EED72D-52B6-4094-9751-F1A0332A93C4}" srcOrd="0" destOrd="0" presId="urn:microsoft.com/office/officeart/2005/8/layout/radial1"/>
    <dgm:cxn modelId="{77DC0979-FB28-42D6-9E20-C370AAFEBED9}" type="presParOf" srcId="{03395B13-4D03-462B-ACC2-C3540AFA72C7}" destId="{DC98C0B0-65D0-47EB-BC9B-A867FAA19A32}" srcOrd="2" destOrd="0" presId="urn:microsoft.com/office/officeart/2005/8/layout/radial1"/>
    <dgm:cxn modelId="{0739CCA9-B498-4BDC-BB3C-BB780507E712}" type="presParOf" srcId="{03395B13-4D03-462B-ACC2-C3540AFA72C7}" destId="{72359CEB-3A6E-4436-B096-30CFC5B1A05E}" srcOrd="3" destOrd="0" presId="urn:microsoft.com/office/officeart/2005/8/layout/radial1"/>
    <dgm:cxn modelId="{B4ED6A55-3A77-42C2-9E78-1A532AF89A44}" type="presParOf" srcId="{72359CEB-3A6E-4436-B096-30CFC5B1A05E}" destId="{30CD1871-A679-4674-8035-D71596D4185F}" srcOrd="0" destOrd="0" presId="urn:microsoft.com/office/officeart/2005/8/layout/radial1"/>
    <dgm:cxn modelId="{943AB178-87F4-4B8D-9427-0738C49C2C92}" type="presParOf" srcId="{03395B13-4D03-462B-ACC2-C3540AFA72C7}" destId="{0E4E2A74-3DD2-418C-981D-7C32E8D850E4}" srcOrd="4" destOrd="0" presId="urn:microsoft.com/office/officeart/2005/8/layout/radial1"/>
    <dgm:cxn modelId="{9264CC88-9B7D-44AE-BC80-3973CC24F36F}" type="presParOf" srcId="{03395B13-4D03-462B-ACC2-C3540AFA72C7}" destId="{2D8D08E4-45F9-44B1-AFC9-6B16686DF83D}" srcOrd="5" destOrd="0" presId="urn:microsoft.com/office/officeart/2005/8/layout/radial1"/>
    <dgm:cxn modelId="{C4D4B3AA-C4E7-4B1D-BF36-68A038C66E81}" type="presParOf" srcId="{2D8D08E4-45F9-44B1-AFC9-6B16686DF83D}" destId="{CE9FFF47-E1B9-4E04-859E-702004A1BEDB}" srcOrd="0" destOrd="0" presId="urn:microsoft.com/office/officeart/2005/8/layout/radial1"/>
    <dgm:cxn modelId="{BE250063-ED26-421C-A7DE-262D7431D25B}" type="presParOf" srcId="{03395B13-4D03-462B-ACC2-C3540AFA72C7}" destId="{F6F83D84-A63A-42DF-B9CC-09FB40239988}" srcOrd="6" destOrd="0" presId="urn:microsoft.com/office/officeart/2005/8/layout/radial1"/>
    <dgm:cxn modelId="{E83C5AD0-C627-4D1E-8EAC-3644D2901465}" type="presParOf" srcId="{03395B13-4D03-462B-ACC2-C3540AFA72C7}" destId="{FD52074F-A77F-43CA-8359-E155E41ADC28}" srcOrd="7" destOrd="0" presId="urn:microsoft.com/office/officeart/2005/8/layout/radial1"/>
    <dgm:cxn modelId="{00F3EB87-F435-4447-AFBA-64E1A2ADB8AE}" type="presParOf" srcId="{FD52074F-A77F-43CA-8359-E155E41ADC28}" destId="{EE41C65C-19F6-4174-9810-70548E8D357D}" srcOrd="0" destOrd="0" presId="urn:microsoft.com/office/officeart/2005/8/layout/radial1"/>
    <dgm:cxn modelId="{0E93D00A-F0DC-4FCA-982B-4E07DCADFBC3}" type="presParOf" srcId="{03395B13-4D03-462B-ACC2-C3540AFA72C7}" destId="{4413ECB3-8FFA-43AF-8D3C-39A6EB9F2B07}" srcOrd="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735" cy="466088"/>
          </a:xfrm>
          <a:prstGeom prst="rect">
            <a:avLst/>
          </a:prstGeom>
        </p:spPr>
        <p:txBody>
          <a:bodyPr vert="horz" lIns="91294" tIns="45647" rIns="91294" bIns="45647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1081" y="1"/>
            <a:ext cx="3037735" cy="466088"/>
          </a:xfrm>
          <a:prstGeom prst="rect">
            <a:avLst/>
          </a:prstGeom>
        </p:spPr>
        <p:txBody>
          <a:bodyPr vert="horz" lIns="91294" tIns="45647" rIns="91294" bIns="45647" rtlCol="0"/>
          <a:lstStyle>
            <a:lvl1pPr algn="r">
              <a:defRPr sz="1200"/>
            </a:lvl1pPr>
          </a:lstStyle>
          <a:p>
            <a:fld id="{A325E21B-2F6B-4D2C-BB88-77F7BCE3EFDA}" type="datetimeFigureOut">
              <a:rPr lang="en-CA" smtClean="0"/>
              <a:pPr/>
              <a:t>2019-05-01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30312"/>
            <a:ext cx="3037735" cy="466088"/>
          </a:xfrm>
          <a:prstGeom prst="rect">
            <a:avLst/>
          </a:prstGeom>
        </p:spPr>
        <p:txBody>
          <a:bodyPr vert="horz" lIns="91294" tIns="45647" rIns="91294" bIns="45647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1081" y="8830312"/>
            <a:ext cx="3037735" cy="466088"/>
          </a:xfrm>
          <a:prstGeom prst="rect">
            <a:avLst/>
          </a:prstGeom>
        </p:spPr>
        <p:txBody>
          <a:bodyPr vert="horz" lIns="91294" tIns="45647" rIns="91294" bIns="45647" rtlCol="0" anchor="b"/>
          <a:lstStyle>
            <a:lvl1pPr algn="r">
              <a:defRPr sz="1200"/>
            </a:lvl1pPr>
          </a:lstStyle>
          <a:p>
            <a:fld id="{F0413D03-8626-428F-A4BC-4FB52D45A9FD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74350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735" cy="466088"/>
          </a:xfrm>
          <a:prstGeom prst="rect">
            <a:avLst/>
          </a:prstGeom>
        </p:spPr>
        <p:txBody>
          <a:bodyPr vert="horz" lIns="91294" tIns="45647" rIns="91294" bIns="45647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1081" y="1"/>
            <a:ext cx="3037735" cy="466088"/>
          </a:xfrm>
          <a:prstGeom prst="rect">
            <a:avLst/>
          </a:prstGeom>
        </p:spPr>
        <p:txBody>
          <a:bodyPr vert="horz" lIns="91294" tIns="45647" rIns="91294" bIns="45647" rtlCol="0"/>
          <a:lstStyle>
            <a:lvl1pPr algn="r">
              <a:defRPr sz="1200"/>
            </a:lvl1pPr>
          </a:lstStyle>
          <a:p>
            <a:fld id="{12A307B0-4657-4E42-82DC-0B8FDC752FF0}" type="datetimeFigureOut">
              <a:rPr lang="en-CA" smtClean="0"/>
              <a:pPr/>
              <a:t>2019-05-01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294" tIns="45647" rIns="91294" bIns="45647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406" y="4473813"/>
            <a:ext cx="5609588" cy="3660537"/>
          </a:xfrm>
          <a:prstGeom prst="rect">
            <a:avLst/>
          </a:prstGeom>
        </p:spPr>
        <p:txBody>
          <a:bodyPr vert="horz" lIns="91294" tIns="45647" rIns="91294" bIns="45647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0312"/>
            <a:ext cx="3037735" cy="466088"/>
          </a:xfrm>
          <a:prstGeom prst="rect">
            <a:avLst/>
          </a:prstGeom>
        </p:spPr>
        <p:txBody>
          <a:bodyPr vert="horz" lIns="91294" tIns="45647" rIns="91294" bIns="45647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1081" y="8830312"/>
            <a:ext cx="3037735" cy="466088"/>
          </a:xfrm>
          <a:prstGeom prst="rect">
            <a:avLst/>
          </a:prstGeom>
        </p:spPr>
        <p:txBody>
          <a:bodyPr vert="horz" lIns="91294" tIns="45647" rIns="91294" bIns="45647" rtlCol="0" anchor="b"/>
          <a:lstStyle>
            <a:lvl1pPr algn="r">
              <a:defRPr sz="1200"/>
            </a:lvl1pPr>
          </a:lstStyle>
          <a:p>
            <a:fld id="{CF6AD62A-8E20-498C-B73D-767E0C6E75BE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0832029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43084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101653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sz="1200" b="0" i="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951A2-F457-434B-8805-32A84E51E6C0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9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951A2-F457-434B-8805-32A84E51E6C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584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5829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7611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951A2-F457-434B-8805-32A84E51E6C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6925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951A2-F457-434B-8805-32A84E51E6C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5284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951A2-F457-434B-8805-32A84E51E6C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801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951A2-F457-434B-8805-32A84E51E6C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921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 smtClean="0"/>
          </a:p>
        </p:txBody>
      </p:sp>
    </p:spTree>
    <p:extLst>
      <p:ext uri="{BB962C8B-B14F-4D97-AF65-F5344CB8AC3E}">
        <p14:creationId xmlns:p14="http://schemas.microsoft.com/office/powerpoint/2010/main" val="858598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FFC86D-FEFC-4340-90C9-D2D9F294A68E}" type="slidenum">
              <a:rPr lang="en-CA" smtClean="0"/>
              <a:pPr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55958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951A2-F457-434B-8805-32A84E51E6C0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2915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951A2-F457-434B-8805-32A84E51E6C0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438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84054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86721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0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FFC86D-FEFC-4340-90C9-D2D9F294A68E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6381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040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FFC86D-FEFC-4340-90C9-D2D9F294A68E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7245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125DF7-9A37-4DB9-BDC6-1680C4536A2F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1850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FFC86D-FEFC-4340-90C9-D2D9F294A68E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4810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67716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15142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rgbClr val="FCFCFC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rgbClr val="FCFCFC"/>
                </a:solidFill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B4244F-940C-472E-B531-FB6F40A9DC1B}" type="datetime1">
              <a:rPr lang="en-CA" smtClean="0"/>
              <a:pPr/>
              <a:t>2019-05-01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1553C4-69A3-4B14-AE60-7C70B14E1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4505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1">
                <a:latin typeface="Century Gothic" panose="020B0502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>
                <a:latin typeface="Garamond" panose="02020404030301010803" pitchFamily="18" charset="0"/>
              </a:defRPr>
            </a:lvl1pPr>
            <a:lvl2pPr>
              <a:defRPr>
                <a:latin typeface="Garamond" panose="02020404030301010803" pitchFamily="18" charset="0"/>
              </a:defRPr>
            </a:lvl2pPr>
            <a:lvl3pPr>
              <a:defRPr>
                <a:latin typeface="Garamond" panose="02020404030301010803" pitchFamily="18" charset="0"/>
              </a:defRPr>
            </a:lvl3pPr>
            <a:lvl4pPr>
              <a:defRPr>
                <a:latin typeface="Garamond" panose="02020404030301010803" pitchFamily="18" charset="0"/>
              </a:defRPr>
            </a:lvl4pPr>
            <a:lvl5pPr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1553C4-69A3-4B14-AE60-7C70B14E1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7779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000" b="1">
                <a:latin typeface="Century Gothic" panose="020B0502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A4BB2F-9DC0-4BD5-965E-A7658E278C8D}" type="datetime1">
              <a:rPr lang="en-CA" smtClean="0"/>
              <a:pPr/>
              <a:t>2019-05-01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1553C4-69A3-4B14-AE60-7C70B14E1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90047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1">
                <a:latin typeface="Century Gothic" panose="020B0502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  <a:lvl2pPr>
              <a:defRPr>
                <a:latin typeface="Garamond" panose="02020404030301010803" pitchFamily="18" charset="0"/>
              </a:defRPr>
            </a:lvl2pPr>
            <a:lvl3pPr>
              <a:defRPr>
                <a:latin typeface="Garamond" panose="02020404030301010803" pitchFamily="18" charset="0"/>
              </a:defRPr>
            </a:lvl3pPr>
            <a:lvl4pPr>
              <a:defRPr>
                <a:latin typeface="Garamond" panose="02020404030301010803" pitchFamily="18" charset="0"/>
              </a:defRPr>
            </a:lvl4pPr>
            <a:lvl5pPr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  <a:lvl2pPr>
              <a:defRPr>
                <a:latin typeface="Garamond" panose="02020404030301010803" pitchFamily="18" charset="0"/>
              </a:defRPr>
            </a:lvl2pPr>
            <a:lvl3pPr>
              <a:defRPr>
                <a:latin typeface="Garamond" panose="02020404030301010803" pitchFamily="18" charset="0"/>
              </a:defRPr>
            </a:lvl3pPr>
            <a:lvl4pPr>
              <a:defRPr>
                <a:latin typeface="Garamond" panose="02020404030301010803" pitchFamily="18" charset="0"/>
              </a:defRPr>
            </a:lvl4pPr>
            <a:lvl5pPr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AFEA7C-18A7-4B24-B0C6-D4FC727CDC82}" type="datetime1">
              <a:rPr lang="en-CA" smtClean="0"/>
              <a:pPr/>
              <a:t>2019-05-01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1553C4-69A3-4B14-AE60-7C70B14E1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6714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 b="1">
                <a:latin typeface="Century Gothic" panose="020B0502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Garamond" panose="020204040303010108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  <a:lvl2pPr>
              <a:defRPr>
                <a:latin typeface="Garamond" panose="02020404030301010803" pitchFamily="18" charset="0"/>
              </a:defRPr>
            </a:lvl2pPr>
            <a:lvl3pPr>
              <a:defRPr>
                <a:latin typeface="Garamond" panose="02020404030301010803" pitchFamily="18" charset="0"/>
              </a:defRPr>
            </a:lvl3pPr>
            <a:lvl4pPr>
              <a:defRPr>
                <a:latin typeface="Garamond" panose="02020404030301010803" pitchFamily="18" charset="0"/>
              </a:defRPr>
            </a:lvl4pPr>
            <a:lvl5pPr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Garamond" panose="020204040303010108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  <a:lvl2pPr>
              <a:defRPr>
                <a:latin typeface="Garamond" panose="02020404030301010803" pitchFamily="18" charset="0"/>
              </a:defRPr>
            </a:lvl2pPr>
            <a:lvl3pPr>
              <a:defRPr>
                <a:latin typeface="Garamond" panose="02020404030301010803" pitchFamily="18" charset="0"/>
              </a:defRPr>
            </a:lvl3pPr>
            <a:lvl4pPr>
              <a:defRPr>
                <a:latin typeface="Garamond" panose="02020404030301010803" pitchFamily="18" charset="0"/>
              </a:defRPr>
            </a:lvl4pPr>
            <a:lvl5pPr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6106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318B9A22-C769-4BD3-B315-14291CE3B404}" type="datetime1">
              <a:rPr lang="en-CA" smtClean="0"/>
              <a:pPr/>
              <a:t>2019-05-01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69433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1">
                <a:latin typeface="Century Gothic" panose="020B0502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538544-48B5-479A-AF59-9AAD5BCF0395}" type="datetime1">
              <a:rPr lang="en-CA" smtClean="0"/>
              <a:pPr/>
              <a:t>2019-05-01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1553C4-69A3-4B14-AE60-7C70B14E1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904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16C43F-2736-468A-8FE1-63211F25ED2F}" type="datetime1">
              <a:rPr lang="en-CA" smtClean="0"/>
              <a:pPr/>
              <a:t>2019-05-01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1553C4-69A3-4B14-AE60-7C70B14E1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55504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>
                <a:latin typeface="Century Gothic" panose="020B0502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Garamond" panose="02020404030301010803" pitchFamily="18" charset="0"/>
              </a:defRPr>
            </a:lvl1pPr>
            <a:lvl2pPr>
              <a:defRPr sz="2800">
                <a:latin typeface="Garamond" panose="02020404030301010803" pitchFamily="18" charset="0"/>
              </a:defRPr>
            </a:lvl2pPr>
            <a:lvl3pPr>
              <a:defRPr sz="2400">
                <a:latin typeface="Garamond" panose="02020404030301010803" pitchFamily="18" charset="0"/>
              </a:defRPr>
            </a:lvl3pPr>
            <a:lvl4pPr>
              <a:defRPr sz="2000">
                <a:latin typeface="Garamond" panose="02020404030301010803" pitchFamily="18" charset="0"/>
              </a:defRPr>
            </a:lvl4pPr>
            <a:lvl5pPr>
              <a:defRPr sz="2000">
                <a:latin typeface="Garamond" panose="02020404030301010803" pitchFamily="18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Garamond" panose="02020404030301010803" pitchFamily="18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51C137-5A3D-4ED0-BE18-0FE972286823}" type="datetime1">
              <a:rPr lang="en-CA" smtClean="0"/>
              <a:pPr/>
              <a:t>2019-05-01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1553C4-69A3-4B14-AE60-7C70B14E1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18404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>
                <a:latin typeface="Century Gothic" panose="020B0502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Garamond" panose="02020404030301010803" pitchFamily="18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2DF1B7-B648-4271-A486-0FEEBBD03F2E}" type="datetime1">
              <a:rPr lang="en-CA" smtClean="0"/>
              <a:pPr/>
              <a:t>2019-05-01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1553C4-69A3-4B14-AE60-7C70B14E18D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4721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Slide Number Placeholder 8"/>
          <p:cNvSpPr txBox="1">
            <a:spLocks/>
          </p:cNvSpPr>
          <p:nvPr userDrawn="1"/>
        </p:nvSpPr>
        <p:spPr>
          <a:xfrm>
            <a:off x="98643" y="6394849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600" b="1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D1553C4-69A3-4B14-AE60-7C70B14E18DF}" type="slidenum">
              <a:rPr lang="en-CA" smtClean="0"/>
              <a:pPr/>
              <a:t>‹#›</a:t>
            </a:fld>
            <a:endParaRPr lang="en-CA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538843" cy="595993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164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nada.ca/en/innovation-hub/services/reports-resources/experimentation-direction-deputy-heads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exp_works/health-canadas-prodigy-experiment-an-experience-in-learning-by-doing-87598ab222c3" TargetMode="External"/><Relationship Id="rId2" Type="http://schemas.openxmlformats.org/officeDocument/2006/relationships/hyperlink" Target="https://www.nrcan.gc.ca/2164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anada.ca/en/innovation-hub/services/reports-resources/increasing-response-rates-statistics-canada-survey-july-2017.html" TargetMode="External"/><Relationship Id="rId4" Type="http://schemas.openxmlformats.org/officeDocument/2006/relationships/hyperlink" Target="https://www.canada.ca/en/innovation-hub/services/reports-resources/behavioural-insights-project.html" TargetMode="Externa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esta.org.uk/blog/promoting-experimentation-in-government-learning-from-canadas-experience/" TargetMode="External"/><Relationship Id="rId13" Type="http://schemas.openxmlformats.org/officeDocument/2006/relationships/hyperlink" Target="https://www.innovationgrowthlab.org/sites/default/files/styles/experimental_innovation_and_growth_policy_why_do_we_need_it.pdf" TargetMode="External"/><Relationship Id="rId3" Type="http://schemas.openxmlformats.org/officeDocument/2006/relationships/hyperlink" Target="https://www.bi.team/publications/east-four-simple-ways-to-apply-behavioural-insights/" TargetMode="External"/><Relationship Id="rId7" Type="http://schemas.openxmlformats.org/officeDocument/2006/relationships/hyperlink" Target="https://assets.publishing.service.gov.uk/government/uploads/system/uploads/attachment_data/file/62529/TLA-1906126.pdf" TargetMode="External"/><Relationship Id="rId12" Type="http://schemas.openxmlformats.org/officeDocument/2006/relationships/hyperlink" Target="https://apolitical.co/solution_article/inside-worlds-what-works-teams/" TargetMode="External"/><Relationship Id="rId2" Type="http://schemas.openxmlformats.org/officeDocument/2006/relationships/hyperlink" Target="https://iccs-isac.org/assets/uploads/events/PSSDC-Playbook-for-Channel-Shift-FINAL-2017-03-21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esta.org.uk/report/better-public-services-through-experimental-government/" TargetMode="External"/><Relationship Id="rId11" Type="http://schemas.openxmlformats.org/officeDocument/2006/relationships/hyperlink" Target="https://medium.com/@exp_works/fears-and-assumptions-2fbb1daa0035" TargetMode="External"/><Relationship Id="rId5" Type="http://schemas.openxmlformats.org/officeDocument/2006/relationships/hyperlink" Target="https://www.nesta.org.uk/blog/towards-an-experimental-culture-in-government-reflections-on-and-from-practice/" TargetMode="External"/><Relationship Id="rId10" Type="http://schemas.openxmlformats.org/officeDocument/2006/relationships/hyperlink" Target="https://assets.publishing.service.gov.uk/government/uploads/system/uploads/attachment_data/file/676801/What_works_evidence_for_decision_makers_update_2018_01_12.pdf" TargetMode="External"/><Relationship Id="rId4" Type="http://schemas.openxmlformats.org/officeDocument/2006/relationships/hyperlink" Target="http://publications.gc.ca/site/archivee-archived.html?url=http://publications.gc.ca/collections/collection_2018/hpc-phc/PH4-172-2017-fra.pdf" TargetMode="External"/><Relationship Id="rId9" Type="http://schemas.openxmlformats.org/officeDocument/2006/relationships/hyperlink" Target="https://www.canada.ca/en/innovation-hub/services/reports-resources/experimentation-direction-deputy-heads.html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72684" y="2537488"/>
            <a:ext cx="102466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000" b="1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Behavioural Insights and Experimentation </a:t>
            </a:r>
            <a:r>
              <a:rPr lang="en-CA" sz="4000" b="1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in Government</a:t>
            </a:r>
            <a:endParaRPr lang="en-US" sz="4000" b="1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endParaRPr lang="en-US" sz="3200" b="1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Jenelle Power &amp; Justine Baron</a:t>
            </a:r>
          </a:p>
          <a:p>
            <a:pPr algn="ctr"/>
            <a:endParaRPr lang="en-US" sz="3200" b="1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Service Insights and Experimentation (SIX), Client Experience Branch</a:t>
            </a:r>
          </a:p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Immigration, Refugees, and Citizenship Canada</a:t>
            </a:r>
            <a:endParaRPr lang="en-CA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8879" y="5873057"/>
            <a:ext cx="4554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CA" b="1" dirty="0" smtClean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pPr algn="ctr"/>
            <a:r>
              <a:rPr lang="en-CA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May 2, 2019</a:t>
            </a:r>
            <a:endParaRPr lang="en-CA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589085" cy="641838"/>
          </a:xfrm>
          <a:prstGeom prst="rect">
            <a:avLst/>
          </a:prstGeom>
          <a:solidFill>
            <a:srgbClr val="DB5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9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rinks_trials_results_TheAlfred.pdf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3534" y="846610"/>
            <a:ext cx="4640306" cy="5760251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Examples of Nudges</a:t>
            </a:r>
          </a:p>
        </p:txBody>
      </p:sp>
      <p:sp>
        <p:nvSpPr>
          <p:cNvPr id="6" name="Rectangle 5"/>
          <p:cNvSpPr/>
          <p:nvPr/>
        </p:nvSpPr>
        <p:spPr>
          <a:xfrm>
            <a:off x="1143545" y="2277448"/>
            <a:ext cx="5599610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000" dirty="0" smtClean="0">
                <a:solidFill>
                  <a:prstClr val="black"/>
                </a:solidFill>
                <a:latin typeface="Century Gothic" panose="020B0502020202020204" pitchFamily="34" charset="0"/>
                <a:cs typeface="Helvetica"/>
              </a:rPr>
              <a:t>Encouraging healthier beverage choices </a:t>
            </a:r>
          </a:p>
          <a:p>
            <a:pPr>
              <a:lnSpc>
                <a:spcPct val="110000"/>
              </a:lnSpc>
            </a:pPr>
            <a:r>
              <a:rPr lang="en-US" sz="2000" dirty="0" smtClean="0">
                <a:solidFill>
                  <a:prstClr val="black"/>
                </a:solidFill>
                <a:latin typeface="Century Gothic" panose="020B0502020202020204" pitchFamily="34" charset="0"/>
                <a:cs typeface="Helvetica"/>
              </a:rPr>
              <a:t>at Alfred Health Hospital (Australia) by using</a:t>
            </a:r>
          </a:p>
          <a:p>
            <a:pPr>
              <a:lnSpc>
                <a:spcPct val="110000"/>
              </a:lnSpc>
            </a:pPr>
            <a:r>
              <a:rPr lang="en-US" sz="2000" dirty="0" smtClean="0">
                <a:solidFill>
                  <a:prstClr val="black"/>
                </a:solidFill>
                <a:latin typeface="Century Gothic" panose="020B0502020202020204" pitchFamily="34" charset="0"/>
                <a:cs typeface="Helvetica"/>
              </a:rPr>
              <a:t>a </a:t>
            </a:r>
            <a:r>
              <a:rPr lang="en-US" sz="2000" dirty="0" err="1" smtClean="0">
                <a:solidFill>
                  <a:prstClr val="black"/>
                </a:solidFill>
                <a:latin typeface="Century Gothic" panose="020B0502020202020204" pitchFamily="34" charset="0"/>
                <a:cs typeface="Helvetica"/>
              </a:rPr>
              <a:t>colour</a:t>
            </a:r>
            <a:r>
              <a:rPr lang="en-US" sz="2000" dirty="0" smtClean="0">
                <a:solidFill>
                  <a:prstClr val="black"/>
                </a:solidFill>
                <a:latin typeface="Century Gothic" panose="020B0502020202020204" pitchFamily="34" charset="0"/>
                <a:cs typeface="Helvetica"/>
              </a:rPr>
              <a:t> coding beverages at point of</a:t>
            </a:r>
          </a:p>
          <a:p>
            <a:pPr>
              <a:lnSpc>
                <a:spcPct val="110000"/>
              </a:lnSpc>
            </a:pPr>
            <a:r>
              <a:rPr lang="en-US" sz="2000" dirty="0" smtClean="0">
                <a:solidFill>
                  <a:prstClr val="black"/>
                </a:solidFill>
                <a:latin typeface="Century Gothic" panose="020B0502020202020204" pitchFamily="34" charset="0"/>
                <a:cs typeface="Helvetica"/>
              </a:rPr>
              <a:t>purchase.</a:t>
            </a:r>
          </a:p>
          <a:p>
            <a:pPr>
              <a:lnSpc>
                <a:spcPct val="110000"/>
              </a:lnSpc>
            </a:pPr>
            <a:endParaRPr lang="en-US" sz="2000" dirty="0">
              <a:solidFill>
                <a:prstClr val="black"/>
              </a:solidFill>
              <a:latin typeface="Century Gothic" panose="020B0502020202020204" pitchFamily="34" charset="0"/>
              <a:cs typeface="Helvetica"/>
            </a:endParaRPr>
          </a:p>
          <a:p>
            <a:pPr>
              <a:lnSpc>
                <a:spcPct val="110000"/>
              </a:lnSpc>
            </a:pPr>
            <a:r>
              <a:rPr lang="en-US" sz="2000" dirty="0" smtClean="0">
                <a:solidFill>
                  <a:prstClr val="black"/>
                </a:solidFill>
                <a:latin typeface="Century Gothic" panose="020B0502020202020204" pitchFamily="34" charset="0"/>
                <a:cs typeface="Helvetica"/>
              </a:rPr>
              <a:t> </a:t>
            </a:r>
            <a:endParaRPr lang="en-US" sz="2000" dirty="0">
              <a:solidFill>
                <a:prstClr val="black"/>
              </a:solidFill>
              <a:latin typeface="Century Gothic" panose="020B0502020202020204" pitchFamily="34" charset="0"/>
              <a:cs typeface="Helvetica"/>
            </a:endParaRPr>
          </a:p>
        </p:txBody>
      </p:sp>
      <p:pic>
        <p:nvPicPr>
          <p:cNvPr id="7" name="Picture 6" descr="images (1)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963" y="4235849"/>
            <a:ext cx="963240" cy="96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72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>
                <a:cs typeface="Arial" pitchFamily="34" charset="0"/>
              </a:rPr>
              <a:t>What is experimentation?</a:t>
            </a:r>
            <a:endParaRPr lang="en-US" dirty="0"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6624" y="1764492"/>
            <a:ext cx="62918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sz="2400" dirty="0">
                <a:latin typeface="Century Gothic" panose="020B0502020202020204" pitchFamily="34" charset="0"/>
                <a:cs typeface="Arial" pitchFamily="34" charset="0"/>
              </a:rPr>
              <a:t>Activities which seek to </a:t>
            </a:r>
            <a:r>
              <a:rPr lang="en-CA" sz="2400" b="1" dirty="0">
                <a:latin typeface="Century Gothic" panose="020B0502020202020204" pitchFamily="34" charset="0"/>
                <a:cs typeface="Arial" pitchFamily="34" charset="0"/>
              </a:rPr>
              <a:t>explore</a:t>
            </a:r>
            <a:r>
              <a:rPr lang="en-CA" sz="2400" dirty="0">
                <a:latin typeface="Century Gothic" panose="020B0502020202020204" pitchFamily="34" charset="0"/>
                <a:cs typeface="Arial" pitchFamily="34" charset="0"/>
              </a:rPr>
              <a:t>, </a:t>
            </a:r>
            <a:r>
              <a:rPr lang="en-CA" sz="2400" b="1" dirty="0">
                <a:latin typeface="Century Gothic" panose="020B0502020202020204" pitchFamily="34" charset="0"/>
                <a:cs typeface="Arial" pitchFamily="34" charset="0"/>
              </a:rPr>
              <a:t>test</a:t>
            </a:r>
            <a:r>
              <a:rPr lang="en-CA" sz="2400" dirty="0">
                <a:latin typeface="Century Gothic" panose="020B0502020202020204" pitchFamily="34" charset="0"/>
                <a:cs typeface="Arial" pitchFamily="34" charset="0"/>
              </a:rPr>
              <a:t>, and </a:t>
            </a:r>
            <a:r>
              <a:rPr lang="en-CA" sz="2400" b="1" dirty="0">
                <a:latin typeface="Century Gothic" panose="020B0502020202020204" pitchFamily="34" charset="0"/>
                <a:cs typeface="Arial" pitchFamily="34" charset="0"/>
              </a:rPr>
              <a:t>compare</a:t>
            </a:r>
            <a:r>
              <a:rPr lang="en-CA" sz="2400" dirty="0">
                <a:latin typeface="Century Gothic" panose="020B0502020202020204" pitchFamily="34" charset="0"/>
                <a:cs typeface="Arial" pitchFamily="34" charset="0"/>
              </a:rPr>
              <a:t> the effects and impacts (</a:t>
            </a:r>
            <a:r>
              <a:rPr lang="en-CA" sz="2400" i="1" dirty="0">
                <a:latin typeface="Century Gothic" panose="020B0502020202020204" pitchFamily="34" charset="0"/>
                <a:cs typeface="Arial" pitchFamily="34" charset="0"/>
              </a:rPr>
              <a:t>i.e. </a:t>
            </a:r>
            <a:r>
              <a:rPr lang="en-CA" sz="2400" dirty="0">
                <a:latin typeface="Century Gothic" panose="020B0502020202020204" pitchFamily="34" charset="0"/>
                <a:cs typeface="Arial" pitchFamily="34" charset="0"/>
              </a:rPr>
              <a:t>what works) of </a:t>
            </a:r>
            <a:r>
              <a:rPr lang="en-CA" sz="2400" b="1" dirty="0">
                <a:latin typeface="Century Gothic" panose="020B0502020202020204" pitchFamily="34" charset="0"/>
                <a:cs typeface="Arial" pitchFamily="34" charset="0"/>
              </a:rPr>
              <a:t>policies</a:t>
            </a:r>
            <a:r>
              <a:rPr lang="en-CA" sz="2400" dirty="0">
                <a:latin typeface="Century Gothic" panose="020B0502020202020204" pitchFamily="34" charset="0"/>
                <a:cs typeface="Arial" pitchFamily="34" charset="0"/>
              </a:rPr>
              <a:t>, </a:t>
            </a:r>
            <a:r>
              <a:rPr lang="en-CA" sz="2400" b="1" dirty="0">
                <a:latin typeface="Century Gothic" panose="020B0502020202020204" pitchFamily="34" charset="0"/>
                <a:cs typeface="Arial" pitchFamily="34" charset="0"/>
              </a:rPr>
              <a:t>interventions</a:t>
            </a:r>
            <a:r>
              <a:rPr lang="en-CA" sz="2400" dirty="0">
                <a:latin typeface="Century Gothic" panose="020B0502020202020204" pitchFamily="34" charset="0"/>
                <a:cs typeface="Arial" pitchFamily="34" charset="0"/>
              </a:rPr>
              <a:t>, and </a:t>
            </a:r>
            <a:r>
              <a:rPr lang="en-CA" sz="2400" b="1" dirty="0">
                <a:latin typeface="Century Gothic" panose="020B0502020202020204" pitchFamily="34" charset="0"/>
                <a:cs typeface="Arial" pitchFamily="34" charset="0"/>
              </a:rPr>
              <a:t>approaches</a:t>
            </a:r>
            <a:r>
              <a:rPr lang="en-CA" sz="2400" dirty="0">
                <a:latin typeface="Century Gothic" panose="020B0502020202020204" pitchFamily="34" charset="0"/>
                <a:cs typeface="Arial" pitchFamily="34" charset="0"/>
              </a:rPr>
              <a:t> to inform evidence-based decision </a:t>
            </a:r>
            <a:r>
              <a:rPr lang="en-CA" sz="2400" dirty="0" smtClean="0">
                <a:latin typeface="Century Gothic" panose="020B0502020202020204" pitchFamily="34" charset="0"/>
                <a:cs typeface="Arial" pitchFamily="34" charset="0"/>
              </a:rPr>
              <a:t>making</a:t>
            </a:r>
            <a:endParaRPr lang="en-CA" sz="2400" dirty="0">
              <a:latin typeface="Century Gothic" panose="020B0502020202020204" pitchFamily="34" charset="0"/>
              <a:cs typeface="Arial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7382876" y="1690688"/>
            <a:ext cx="4128403" cy="4110672"/>
            <a:chOff x="8917037" y="4569712"/>
            <a:chExt cx="1825546" cy="1825546"/>
          </a:xfrm>
        </p:grpSpPr>
        <p:sp>
          <p:nvSpPr>
            <p:cNvPr id="13" name="Oval 12"/>
            <p:cNvSpPr/>
            <p:nvPr/>
          </p:nvSpPr>
          <p:spPr>
            <a:xfrm>
              <a:off x="8917037" y="4569712"/>
              <a:ext cx="1825546" cy="182554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41514" y="4602488"/>
              <a:ext cx="1731433" cy="1731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59864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4079" y="254318"/>
            <a:ext cx="10912097" cy="1143000"/>
          </a:xfrm>
        </p:spPr>
        <p:txBody>
          <a:bodyPr>
            <a:normAutofit fontScale="90000"/>
          </a:bodyPr>
          <a:lstStyle/>
          <a:p>
            <a:r>
              <a:rPr lang="en-CA" dirty="0" smtClean="0">
                <a:cs typeface="Arial" pitchFamily="34" charset="0"/>
              </a:rPr>
              <a:t>Experimentation in the Government of Canada</a:t>
            </a:r>
            <a:endParaRPr lang="en-US" dirty="0"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86883" y="1320260"/>
            <a:ext cx="1037961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200" dirty="0">
                <a:latin typeface="Century Gothic" panose="020B0502020202020204" pitchFamily="34" charset="0"/>
                <a:cs typeface="Arial" pitchFamily="34" charset="0"/>
              </a:rPr>
              <a:t>2016 </a:t>
            </a:r>
            <a:r>
              <a:rPr lang="en-CA" sz="2200" dirty="0">
                <a:latin typeface="Century Gothic" panose="020B0502020202020204" pitchFamily="34" charset="0"/>
                <a:cs typeface="Arial" pitchFamily="34" charset="0"/>
                <a:hlinkClick r:id="rId3"/>
              </a:rPr>
              <a:t>Experimentation </a:t>
            </a:r>
            <a:r>
              <a:rPr lang="en-CA" sz="2200" dirty="0" smtClean="0">
                <a:latin typeface="Century Gothic" panose="020B0502020202020204" pitchFamily="34" charset="0"/>
                <a:cs typeface="Arial" pitchFamily="34" charset="0"/>
                <a:hlinkClick r:id="rId3"/>
              </a:rPr>
              <a:t>direction for </a:t>
            </a:r>
            <a:r>
              <a:rPr lang="en-CA" sz="2200" dirty="0">
                <a:latin typeface="Century Gothic" panose="020B0502020202020204" pitchFamily="34" charset="0"/>
                <a:cs typeface="Arial" pitchFamily="34" charset="0"/>
                <a:hlinkClick r:id="rId3"/>
              </a:rPr>
              <a:t>Deputy </a:t>
            </a:r>
            <a:r>
              <a:rPr lang="en-CA" sz="2200" dirty="0" smtClean="0">
                <a:latin typeface="Century Gothic" panose="020B0502020202020204" pitchFamily="34" charset="0"/>
                <a:cs typeface="Arial" pitchFamily="34" charset="0"/>
                <a:hlinkClick r:id="rId3"/>
              </a:rPr>
              <a:t>Heads</a:t>
            </a:r>
            <a:r>
              <a:rPr lang="en-CA" sz="2200" dirty="0" smtClean="0">
                <a:latin typeface="Century Gothic" panose="020B0502020202020204" pitchFamily="34" charset="0"/>
                <a:cs typeface="Arial" pitchFamily="34" charset="0"/>
              </a:rPr>
              <a:t> </a:t>
            </a:r>
            <a:br>
              <a:rPr lang="en-CA" sz="2200" dirty="0" smtClean="0">
                <a:latin typeface="Century Gothic" panose="020B0502020202020204" pitchFamily="34" charset="0"/>
                <a:cs typeface="Arial" pitchFamily="34" charset="0"/>
              </a:rPr>
            </a:br>
            <a:r>
              <a:rPr lang="en-CA" sz="2200" dirty="0" smtClean="0">
                <a:latin typeface="Century Gothic" panose="020B0502020202020204" pitchFamily="34" charset="0"/>
                <a:cs typeface="Arial" pitchFamily="34" charset="0"/>
              </a:rPr>
              <a:t>produced </a:t>
            </a:r>
            <a:r>
              <a:rPr lang="en-CA" sz="2200" dirty="0">
                <a:latin typeface="Century Gothic" panose="020B0502020202020204" pitchFamily="34" charset="0"/>
                <a:cs typeface="Arial" pitchFamily="34" charset="0"/>
              </a:rPr>
              <a:t>by TBS and PCO makes an explicit link between experimentation and evidence-based policy-making, results, and </a:t>
            </a:r>
            <a:r>
              <a:rPr lang="en-CA" sz="2200" dirty="0" smtClean="0">
                <a:latin typeface="Century Gothic" panose="020B0502020202020204" pitchFamily="34" charset="0"/>
                <a:cs typeface="Arial" pitchFamily="34" charset="0"/>
              </a:rPr>
              <a:t>delivery (see Annex A)</a:t>
            </a:r>
            <a:endParaRPr lang="en-US" sz="2200" dirty="0">
              <a:latin typeface="Century Gothic" panose="020B0502020202020204" pitchFamily="34" charset="0"/>
              <a:cs typeface="Arial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419154"/>
              </p:ext>
            </p:extLst>
          </p:nvPr>
        </p:nvGraphicFramePr>
        <p:xfrm>
          <a:off x="1076181" y="2978557"/>
          <a:ext cx="10547892" cy="3575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9025"/>
                <a:gridCol w="3209192"/>
                <a:gridCol w="2470638"/>
                <a:gridCol w="2549037"/>
              </a:tblGrid>
              <a:tr h="370580">
                <a:tc gridSpan="4">
                  <a:txBody>
                    <a:bodyPr/>
                    <a:lstStyle/>
                    <a:p>
                      <a:r>
                        <a:rPr lang="en-CA" sz="2400" b="1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Requirements</a:t>
                      </a:r>
                      <a:endParaRPr lang="en-US" sz="2400" dirty="0">
                        <a:solidFill>
                          <a:schemeClr val="bg2">
                            <a:lumMod val="50000"/>
                          </a:schemeClr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L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3605">
                <a:tc>
                  <a:txBody>
                    <a:bodyPr/>
                    <a:lstStyle/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ct val="100000"/>
                        <a:buFont typeface="Century Gothic" panose="020B0502020202020204" pitchFamily="34" charset="0"/>
                        <a:buChar char="►"/>
                      </a:pP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Identify a percentage of </a:t>
                      </a:r>
                      <a:r>
                        <a:rPr lang="en-CA" sz="18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program </a:t>
                      </a:r>
                      <a:r>
                        <a:rPr lang="en-CA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funds </a:t>
                      </a:r>
                      <a:r>
                        <a:rPr lang="en-CA" sz="18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CA" sz="18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CA" sz="18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 </a:t>
                      </a: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devote to experimentation.</a:t>
                      </a:r>
                      <a:endParaRPr lang="en-US" sz="18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68580" marT="18288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ct val="100000"/>
                        <a:buFont typeface="Century Gothic" panose="020B0502020202020204" pitchFamily="34" charset="0"/>
                        <a:buChar char="►"/>
                      </a:pP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Use </a:t>
                      </a:r>
                      <a:r>
                        <a:rPr lang="en-CA" sz="18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ethical and </a:t>
                      </a:r>
                      <a:r>
                        <a:rPr lang="en-CA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CA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CA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rigorous </a:t>
                      </a:r>
                      <a:r>
                        <a:rPr lang="en-CA" sz="18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experimentation methods </a:t>
                      </a: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 test </a:t>
                      </a:r>
                      <a:r>
                        <a:rPr lang="en-CA" sz="18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CA" sz="18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CA" sz="18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program </a:t>
                      </a: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options and to </a:t>
                      </a:r>
                      <a:r>
                        <a:rPr lang="en-CA" sz="18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strengthen the evidence base </a:t>
                      </a: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on what works and to use this evidence to </a:t>
                      </a:r>
                      <a:r>
                        <a:rPr lang="en-CA" sz="18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course-correct and inform decision-making</a:t>
                      </a: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8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18288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ct val="100000"/>
                        <a:buFont typeface="Century Gothic" panose="020B0502020202020204" pitchFamily="34" charset="0"/>
                        <a:buChar char="►"/>
                      </a:pP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 </a:t>
                      </a:r>
                      <a:r>
                        <a:rPr lang="en-CA" sz="18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share the results </a:t>
                      </a: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of experiments, whether they are positive, negative, or neutral/null </a:t>
                      </a:r>
                      <a:r>
                        <a:rPr lang="en-CA" sz="18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CA" sz="18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CA" sz="18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as </a:t>
                      </a: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broadly as possible, and with </a:t>
                      </a:r>
                      <a:r>
                        <a:rPr lang="en-CA" sz="18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 strong default to public release</a:t>
                      </a: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8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18288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ct val="100000"/>
                        <a:buFont typeface="Century Gothic" panose="020B0502020202020204" pitchFamily="34" charset="0"/>
                        <a:buChar char="►"/>
                      </a:pP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 </a:t>
                      </a:r>
                      <a:r>
                        <a:rPr lang="en-CA" sz="18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report</a:t>
                      </a: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on performance information related to experimentation in </a:t>
                      </a:r>
                      <a:r>
                        <a:rPr lang="en-CA" sz="18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Departmental Plans and Departmental Results Reports</a:t>
                      </a:r>
                      <a:r>
                        <a:rPr lang="en-CA" sz="18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8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18288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895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>
                <a:cs typeface="Arial" pitchFamily="34" charset="0"/>
              </a:rPr>
              <a:t>Why do we need experimentation?</a:t>
            </a:r>
            <a:endParaRPr lang="en-US" dirty="0"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970" y="2034723"/>
            <a:ext cx="9346348" cy="4525963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CA" dirty="0">
                <a:latin typeface="Century Gothic" panose="020B0502020202020204" pitchFamily="34" charset="0"/>
                <a:cs typeface="Arial" pitchFamily="34" charset="0"/>
              </a:rPr>
              <a:t>We learn</a:t>
            </a:r>
          </a:p>
          <a:p>
            <a:pPr>
              <a:spcBef>
                <a:spcPts val="0"/>
              </a:spcBef>
              <a:buNone/>
            </a:pPr>
            <a:endParaRPr lang="en-CA" dirty="0">
              <a:latin typeface="Century Gothic" panose="020B0502020202020204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  <a:buNone/>
            </a:pPr>
            <a:endParaRPr lang="en-CA" dirty="0">
              <a:latin typeface="Century Gothic" panose="020B0502020202020204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  <a:buNone/>
            </a:pPr>
            <a:r>
              <a:rPr lang="en-CA" dirty="0">
                <a:latin typeface="Century Gothic" panose="020B0502020202020204" pitchFamily="34" charset="0"/>
                <a:cs typeface="Arial" pitchFamily="34" charset="0"/>
              </a:rPr>
              <a:t>We fail (in a positive </a:t>
            </a:r>
            <a:r>
              <a:rPr lang="en-CA" dirty="0" smtClean="0">
                <a:latin typeface="Century Gothic" panose="020B0502020202020204" pitchFamily="34" charset="0"/>
                <a:cs typeface="Arial" pitchFamily="34" charset="0"/>
              </a:rPr>
              <a:t>way, </a:t>
            </a:r>
            <a:r>
              <a:rPr lang="en-CA" i="1" dirty="0" smtClean="0">
                <a:latin typeface="Century Gothic" panose="020B0502020202020204" pitchFamily="34" charset="0"/>
                <a:cs typeface="Arial" pitchFamily="34" charset="0"/>
              </a:rPr>
              <a:t>i.e.</a:t>
            </a:r>
            <a:r>
              <a:rPr lang="en-CA" dirty="0" smtClean="0">
                <a:latin typeface="Century Gothic" panose="020B0502020202020204" pitchFamily="34" charset="0"/>
                <a:cs typeface="Arial" pitchFamily="34" charset="0"/>
              </a:rPr>
              <a:t> de-risking)</a:t>
            </a:r>
            <a:endParaRPr lang="en-CA" dirty="0">
              <a:latin typeface="Century Gothic" panose="020B0502020202020204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en-CA" dirty="0">
              <a:latin typeface="Century Gothic" panose="020B0502020202020204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en-CA" dirty="0">
              <a:latin typeface="Century Gothic" panose="020B0502020202020204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  <a:buNone/>
            </a:pPr>
            <a:r>
              <a:rPr lang="en-CA" dirty="0">
                <a:latin typeface="Century Gothic" panose="020B0502020202020204" pitchFamily="34" charset="0"/>
                <a:cs typeface="Arial" pitchFamily="34" charset="0"/>
              </a:rPr>
              <a:t>We save money</a:t>
            </a:r>
          </a:p>
          <a:p>
            <a:pPr>
              <a:spcBef>
                <a:spcPts val="0"/>
              </a:spcBef>
            </a:pPr>
            <a:endParaRPr lang="en-CA" dirty="0">
              <a:latin typeface="Century Gothic" panose="020B0502020202020204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endParaRPr lang="en-CA" dirty="0">
              <a:latin typeface="Century Gothic" panose="020B0502020202020204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  <a:buNone/>
            </a:pPr>
            <a:r>
              <a:rPr lang="en-CA" dirty="0">
                <a:latin typeface="Century Gothic" panose="020B0502020202020204" pitchFamily="34" charset="0"/>
                <a:cs typeface="Arial" pitchFamily="34" charset="0"/>
              </a:rPr>
              <a:t>We have better </a:t>
            </a:r>
            <a:r>
              <a:rPr lang="en-CA" dirty="0" smtClean="0">
                <a:latin typeface="Century Gothic" panose="020B0502020202020204" pitchFamily="34" charset="0"/>
                <a:cs typeface="Arial" pitchFamily="34" charset="0"/>
              </a:rPr>
              <a:t>products, services, and policies</a:t>
            </a:r>
            <a:endParaRPr lang="en-US" dirty="0">
              <a:latin typeface="Century Gothic" panose="020B0502020202020204" pitchFamily="34" charset="0"/>
              <a:cs typeface="Arial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43" t="35810" r="20539" b="51746"/>
          <a:stretch/>
        </p:blipFill>
        <p:spPr>
          <a:xfrm flipH="1">
            <a:off x="975359" y="1690688"/>
            <a:ext cx="1027611" cy="103820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61" t="6583" r="20121" b="80973"/>
          <a:stretch/>
        </p:blipFill>
        <p:spPr>
          <a:xfrm flipH="1">
            <a:off x="956708" y="2941612"/>
            <a:ext cx="950466" cy="96026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2" t="20866" r="82680" b="66690"/>
          <a:stretch/>
        </p:blipFill>
        <p:spPr>
          <a:xfrm>
            <a:off x="956708" y="4069375"/>
            <a:ext cx="950466" cy="96026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7" t="20971" r="67145" b="66585"/>
          <a:stretch/>
        </p:blipFill>
        <p:spPr>
          <a:xfrm flipH="1">
            <a:off x="926232" y="5197138"/>
            <a:ext cx="1028839" cy="103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16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60737" y="2290146"/>
            <a:ext cx="8662704" cy="3157602"/>
            <a:chOff x="1866537" y="2290146"/>
            <a:chExt cx="8356903" cy="3157602"/>
          </a:xfrm>
        </p:grpSpPr>
        <p:sp>
          <p:nvSpPr>
            <p:cNvPr id="12" name="Freeform 11"/>
            <p:cNvSpPr/>
            <p:nvPr/>
          </p:nvSpPr>
          <p:spPr>
            <a:xfrm>
              <a:off x="1866537" y="4738419"/>
              <a:ext cx="1012087" cy="709329"/>
            </a:xfrm>
            <a:custGeom>
              <a:avLst/>
              <a:gdLst>
                <a:gd name="connsiteX0" fmla="*/ 0 w 862148"/>
                <a:gd name="connsiteY0" fmla="*/ 607423 h 607423"/>
                <a:gd name="connsiteX1" fmla="*/ 156754 w 862148"/>
                <a:gd name="connsiteY1" fmla="*/ 359229 h 607423"/>
                <a:gd name="connsiteX2" fmla="*/ 431074 w 862148"/>
                <a:gd name="connsiteY2" fmla="*/ 202475 h 607423"/>
                <a:gd name="connsiteX3" fmla="*/ 796834 w 862148"/>
                <a:gd name="connsiteY3" fmla="*/ 32657 h 607423"/>
                <a:gd name="connsiteX4" fmla="*/ 822960 w 862148"/>
                <a:gd name="connsiteY4" fmla="*/ 6532 h 60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2148" h="607423">
                  <a:moveTo>
                    <a:pt x="0" y="607423"/>
                  </a:moveTo>
                  <a:cubicBezTo>
                    <a:pt x="42454" y="517071"/>
                    <a:pt x="84908" y="426720"/>
                    <a:pt x="156754" y="359229"/>
                  </a:cubicBezTo>
                  <a:cubicBezTo>
                    <a:pt x="228600" y="291738"/>
                    <a:pt x="324394" y="256904"/>
                    <a:pt x="431074" y="202475"/>
                  </a:cubicBezTo>
                  <a:cubicBezTo>
                    <a:pt x="537754" y="148046"/>
                    <a:pt x="731520" y="65314"/>
                    <a:pt x="796834" y="32657"/>
                  </a:cubicBezTo>
                  <a:cubicBezTo>
                    <a:pt x="862148" y="0"/>
                    <a:pt x="842554" y="3266"/>
                    <a:pt x="822960" y="6532"/>
                  </a:cubicBezTo>
                </a:path>
              </a:pathLst>
            </a:cu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Century Gothic" panose="020B0502020202020204" pitchFamily="34" charset="0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846251" y="2290146"/>
              <a:ext cx="7377189" cy="2794020"/>
              <a:chOff x="2846251" y="2290146"/>
              <a:chExt cx="7377189" cy="2794020"/>
            </a:xfrm>
          </p:grpSpPr>
          <p:sp>
            <p:nvSpPr>
              <p:cNvPr id="15" name="Freeform 14"/>
              <p:cNvSpPr/>
              <p:nvPr/>
            </p:nvSpPr>
            <p:spPr>
              <a:xfrm>
                <a:off x="2846251" y="4317811"/>
                <a:ext cx="1606732" cy="766355"/>
              </a:xfrm>
              <a:custGeom>
                <a:avLst/>
                <a:gdLst>
                  <a:gd name="connsiteX0" fmla="*/ 0 w 1606732"/>
                  <a:gd name="connsiteY0" fmla="*/ 437606 h 766355"/>
                  <a:gd name="connsiteX1" fmla="*/ 222069 w 1606732"/>
                  <a:gd name="connsiteY1" fmla="*/ 280851 h 766355"/>
                  <a:gd name="connsiteX2" fmla="*/ 300446 w 1606732"/>
                  <a:gd name="connsiteY2" fmla="*/ 372291 h 766355"/>
                  <a:gd name="connsiteX3" fmla="*/ 339635 w 1606732"/>
                  <a:gd name="connsiteY3" fmla="*/ 515983 h 766355"/>
                  <a:gd name="connsiteX4" fmla="*/ 613955 w 1606732"/>
                  <a:gd name="connsiteY4" fmla="*/ 476794 h 766355"/>
                  <a:gd name="connsiteX5" fmla="*/ 574766 w 1606732"/>
                  <a:gd name="connsiteY5" fmla="*/ 346166 h 766355"/>
                  <a:gd name="connsiteX6" fmla="*/ 444138 w 1606732"/>
                  <a:gd name="connsiteY6" fmla="*/ 372291 h 766355"/>
                  <a:gd name="connsiteX7" fmla="*/ 209006 w 1606732"/>
                  <a:gd name="connsiteY7" fmla="*/ 476794 h 766355"/>
                  <a:gd name="connsiteX8" fmla="*/ 352698 w 1606732"/>
                  <a:gd name="connsiteY8" fmla="*/ 724989 h 766355"/>
                  <a:gd name="connsiteX9" fmla="*/ 640080 w 1606732"/>
                  <a:gd name="connsiteY9" fmla="*/ 724989 h 766355"/>
                  <a:gd name="connsiteX10" fmla="*/ 862149 w 1606732"/>
                  <a:gd name="connsiteY10" fmla="*/ 529046 h 766355"/>
                  <a:gd name="connsiteX11" fmla="*/ 901338 w 1606732"/>
                  <a:gd name="connsiteY11" fmla="*/ 293914 h 766355"/>
                  <a:gd name="connsiteX12" fmla="*/ 731520 w 1606732"/>
                  <a:gd name="connsiteY12" fmla="*/ 306977 h 766355"/>
                  <a:gd name="connsiteX13" fmla="*/ 849086 w 1606732"/>
                  <a:gd name="connsiteY13" fmla="*/ 542109 h 766355"/>
                  <a:gd name="connsiteX14" fmla="*/ 901338 w 1606732"/>
                  <a:gd name="connsiteY14" fmla="*/ 672737 h 766355"/>
                  <a:gd name="connsiteX15" fmla="*/ 627018 w 1606732"/>
                  <a:gd name="connsiteY15" fmla="*/ 594360 h 766355"/>
                  <a:gd name="connsiteX16" fmla="*/ 1097280 w 1606732"/>
                  <a:gd name="connsiteY16" fmla="*/ 437606 h 766355"/>
                  <a:gd name="connsiteX17" fmla="*/ 1201783 w 1606732"/>
                  <a:gd name="connsiteY17" fmla="*/ 111034 h 766355"/>
                  <a:gd name="connsiteX18" fmla="*/ 953589 w 1606732"/>
                  <a:gd name="connsiteY18" fmla="*/ 111034 h 766355"/>
                  <a:gd name="connsiteX19" fmla="*/ 1293223 w 1606732"/>
                  <a:gd name="connsiteY19" fmla="*/ 385354 h 766355"/>
                  <a:gd name="connsiteX20" fmla="*/ 1084218 w 1606732"/>
                  <a:gd name="connsiteY20" fmla="*/ 646611 h 766355"/>
                  <a:gd name="connsiteX21" fmla="*/ 1423852 w 1606732"/>
                  <a:gd name="connsiteY21" fmla="*/ 594360 h 766355"/>
                  <a:gd name="connsiteX22" fmla="*/ 1463040 w 1606732"/>
                  <a:gd name="connsiteY22" fmla="*/ 280851 h 766355"/>
                  <a:gd name="connsiteX23" fmla="*/ 1567543 w 1606732"/>
                  <a:gd name="connsiteY23" fmla="*/ 45720 h 766355"/>
                  <a:gd name="connsiteX24" fmla="*/ 1606732 w 1606732"/>
                  <a:gd name="connsiteY24" fmla="*/ 6531 h 766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06732" h="766355">
                    <a:moveTo>
                      <a:pt x="0" y="437606"/>
                    </a:moveTo>
                    <a:cubicBezTo>
                      <a:pt x="85997" y="364671"/>
                      <a:pt x="171995" y="291737"/>
                      <a:pt x="222069" y="280851"/>
                    </a:cubicBezTo>
                    <a:cubicBezTo>
                      <a:pt x="272143" y="269965"/>
                      <a:pt x="280852" y="333102"/>
                      <a:pt x="300446" y="372291"/>
                    </a:cubicBezTo>
                    <a:cubicBezTo>
                      <a:pt x="320040" y="411480"/>
                      <a:pt x="287384" y="498566"/>
                      <a:pt x="339635" y="515983"/>
                    </a:cubicBezTo>
                    <a:cubicBezTo>
                      <a:pt x="391886" y="533400"/>
                      <a:pt x="574767" y="505097"/>
                      <a:pt x="613955" y="476794"/>
                    </a:cubicBezTo>
                    <a:cubicBezTo>
                      <a:pt x="653144" y="448491"/>
                      <a:pt x="603069" y="363583"/>
                      <a:pt x="574766" y="346166"/>
                    </a:cubicBezTo>
                    <a:cubicBezTo>
                      <a:pt x="546463" y="328749"/>
                      <a:pt x="505098" y="350520"/>
                      <a:pt x="444138" y="372291"/>
                    </a:cubicBezTo>
                    <a:cubicBezTo>
                      <a:pt x="383178" y="394062"/>
                      <a:pt x="224246" y="418011"/>
                      <a:pt x="209006" y="476794"/>
                    </a:cubicBezTo>
                    <a:cubicBezTo>
                      <a:pt x="193766" y="535577"/>
                      <a:pt x="280852" y="683623"/>
                      <a:pt x="352698" y="724989"/>
                    </a:cubicBezTo>
                    <a:cubicBezTo>
                      <a:pt x="424544" y="766355"/>
                      <a:pt x="555172" y="757646"/>
                      <a:pt x="640080" y="724989"/>
                    </a:cubicBezTo>
                    <a:cubicBezTo>
                      <a:pt x="724989" y="692332"/>
                      <a:pt x="818606" y="600892"/>
                      <a:pt x="862149" y="529046"/>
                    </a:cubicBezTo>
                    <a:cubicBezTo>
                      <a:pt x="905692" y="457200"/>
                      <a:pt x="923110" y="330926"/>
                      <a:pt x="901338" y="293914"/>
                    </a:cubicBezTo>
                    <a:cubicBezTo>
                      <a:pt x="879566" y="256902"/>
                      <a:pt x="740229" y="265611"/>
                      <a:pt x="731520" y="306977"/>
                    </a:cubicBezTo>
                    <a:cubicBezTo>
                      <a:pt x="722811" y="348343"/>
                      <a:pt x="820783" y="481149"/>
                      <a:pt x="849086" y="542109"/>
                    </a:cubicBezTo>
                    <a:cubicBezTo>
                      <a:pt x="877389" y="603069"/>
                      <a:pt x="938349" y="664029"/>
                      <a:pt x="901338" y="672737"/>
                    </a:cubicBezTo>
                    <a:cubicBezTo>
                      <a:pt x="864327" y="681445"/>
                      <a:pt x="594361" y="633549"/>
                      <a:pt x="627018" y="594360"/>
                    </a:cubicBezTo>
                    <a:cubicBezTo>
                      <a:pt x="659675" y="555172"/>
                      <a:pt x="1001486" y="518160"/>
                      <a:pt x="1097280" y="437606"/>
                    </a:cubicBezTo>
                    <a:cubicBezTo>
                      <a:pt x="1193074" y="357052"/>
                      <a:pt x="1225732" y="165463"/>
                      <a:pt x="1201783" y="111034"/>
                    </a:cubicBezTo>
                    <a:cubicBezTo>
                      <a:pt x="1177834" y="56605"/>
                      <a:pt x="938349" y="65314"/>
                      <a:pt x="953589" y="111034"/>
                    </a:cubicBezTo>
                    <a:cubicBezTo>
                      <a:pt x="968829" y="156754"/>
                      <a:pt x="1271451" y="296091"/>
                      <a:pt x="1293223" y="385354"/>
                    </a:cubicBezTo>
                    <a:cubicBezTo>
                      <a:pt x="1314995" y="474617"/>
                      <a:pt x="1062447" y="611777"/>
                      <a:pt x="1084218" y="646611"/>
                    </a:cubicBezTo>
                    <a:cubicBezTo>
                      <a:pt x="1105989" y="681445"/>
                      <a:pt x="1360715" y="655320"/>
                      <a:pt x="1423852" y="594360"/>
                    </a:cubicBezTo>
                    <a:cubicBezTo>
                      <a:pt x="1486989" y="533400"/>
                      <a:pt x="1439092" y="372291"/>
                      <a:pt x="1463040" y="280851"/>
                    </a:cubicBezTo>
                    <a:cubicBezTo>
                      <a:pt x="1486989" y="189411"/>
                      <a:pt x="1543594" y="91440"/>
                      <a:pt x="1567543" y="45720"/>
                    </a:cubicBezTo>
                    <a:cubicBezTo>
                      <a:pt x="1591492" y="0"/>
                      <a:pt x="1599112" y="3265"/>
                      <a:pt x="1606732" y="6531"/>
                    </a:cubicBezTo>
                  </a:path>
                </a:pathLst>
              </a:cu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Century Gothic" panose="020B0502020202020204" pitchFamily="34" charset="0"/>
                </a:endParaRPr>
              </a:p>
            </p:txBody>
          </p:sp>
          <p:sp>
            <p:nvSpPr>
              <p:cNvPr id="29" name="Freeform 28"/>
              <p:cNvSpPr/>
              <p:nvPr/>
            </p:nvSpPr>
            <p:spPr>
              <a:xfrm>
                <a:off x="4466046" y="3220530"/>
                <a:ext cx="1859280" cy="1715588"/>
              </a:xfrm>
              <a:custGeom>
                <a:avLst/>
                <a:gdLst>
                  <a:gd name="connsiteX0" fmla="*/ 0 w 1859280"/>
                  <a:gd name="connsiteY0" fmla="*/ 1116874 h 1715588"/>
                  <a:gd name="connsiteX1" fmla="*/ 156754 w 1859280"/>
                  <a:gd name="connsiteY1" fmla="*/ 372291 h 1715588"/>
                  <a:gd name="connsiteX2" fmla="*/ 365760 w 1859280"/>
                  <a:gd name="connsiteY2" fmla="*/ 1404257 h 1715588"/>
                  <a:gd name="connsiteX3" fmla="*/ 548640 w 1859280"/>
                  <a:gd name="connsiteY3" fmla="*/ 1652451 h 1715588"/>
                  <a:gd name="connsiteX4" fmla="*/ 522514 w 1859280"/>
                  <a:gd name="connsiteY4" fmla="*/ 1025434 h 1715588"/>
                  <a:gd name="connsiteX5" fmla="*/ 457200 w 1859280"/>
                  <a:gd name="connsiteY5" fmla="*/ 1286691 h 1715588"/>
                  <a:gd name="connsiteX6" fmla="*/ 653143 w 1859280"/>
                  <a:gd name="connsiteY6" fmla="*/ 1286691 h 1715588"/>
                  <a:gd name="connsiteX7" fmla="*/ 796834 w 1859280"/>
                  <a:gd name="connsiteY7" fmla="*/ 1051560 h 1715588"/>
                  <a:gd name="connsiteX8" fmla="*/ 679268 w 1859280"/>
                  <a:gd name="connsiteY8" fmla="*/ 1129937 h 1715588"/>
                  <a:gd name="connsiteX9" fmla="*/ 836023 w 1859280"/>
                  <a:gd name="connsiteY9" fmla="*/ 1325880 h 1715588"/>
                  <a:gd name="connsiteX10" fmla="*/ 1123405 w 1859280"/>
                  <a:gd name="connsiteY10" fmla="*/ 1234440 h 1715588"/>
                  <a:gd name="connsiteX11" fmla="*/ 1031965 w 1859280"/>
                  <a:gd name="connsiteY11" fmla="*/ 1025434 h 1715588"/>
                  <a:gd name="connsiteX12" fmla="*/ 914400 w 1859280"/>
                  <a:gd name="connsiteY12" fmla="*/ 1182189 h 1715588"/>
                  <a:gd name="connsiteX13" fmla="*/ 1149531 w 1859280"/>
                  <a:gd name="connsiteY13" fmla="*/ 1456509 h 1715588"/>
                  <a:gd name="connsiteX14" fmla="*/ 1528354 w 1859280"/>
                  <a:gd name="connsiteY14" fmla="*/ 1221377 h 1715588"/>
                  <a:gd name="connsiteX15" fmla="*/ 1319348 w 1859280"/>
                  <a:gd name="connsiteY15" fmla="*/ 907869 h 1715588"/>
                  <a:gd name="connsiteX16" fmla="*/ 1227908 w 1859280"/>
                  <a:gd name="connsiteY16" fmla="*/ 1116874 h 1715588"/>
                  <a:gd name="connsiteX17" fmla="*/ 1502228 w 1859280"/>
                  <a:gd name="connsiteY17" fmla="*/ 1143000 h 1715588"/>
                  <a:gd name="connsiteX18" fmla="*/ 1737360 w 1859280"/>
                  <a:gd name="connsiteY18" fmla="*/ 1025434 h 1715588"/>
                  <a:gd name="connsiteX19" fmla="*/ 1841863 w 1859280"/>
                  <a:gd name="connsiteY19" fmla="*/ 150223 h 1715588"/>
                  <a:gd name="connsiteX20" fmla="*/ 1841863 w 1859280"/>
                  <a:gd name="connsiteY20" fmla="*/ 124097 h 1715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859280" h="1715588">
                    <a:moveTo>
                      <a:pt x="0" y="1116874"/>
                    </a:moveTo>
                    <a:cubicBezTo>
                      <a:pt x="47897" y="720634"/>
                      <a:pt x="95794" y="324394"/>
                      <a:pt x="156754" y="372291"/>
                    </a:cubicBezTo>
                    <a:cubicBezTo>
                      <a:pt x="217714" y="420188"/>
                      <a:pt x="300446" y="1190897"/>
                      <a:pt x="365760" y="1404257"/>
                    </a:cubicBezTo>
                    <a:cubicBezTo>
                      <a:pt x="431074" y="1617617"/>
                      <a:pt x="522514" y="1715588"/>
                      <a:pt x="548640" y="1652451"/>
                    </a:cubicBezTo>
                    <a:cubicBezTo>
                      <a:pt x="574766" y="1589314"/>
                      <a:pt x="537754" y="1086394"/>
                      <a:pt x="522514" y="1025434"/>
                    </a:cubicBezTo>
                    <a:cubicBezTo>
                      <a:pt x="507274" y="964474"/>
                      <a:pt x="435429" y="1243148"/>
                      <a:pt x="457200" y="1286691"/>
                    </a:cubicBezTo>
                    <a:cubicBezTo>
                      <a:pt x="478971" y="1330234"/>
                      <a:pt x="596537" y="1325879"/>
                      <a:pt x="653143" y="1286691"/>
                    </a:cubicBezTo>
                    <a:cubicBezTo>
                      <a:pt x="709749" y="1247503"/>
                      <a:pt x="792480" y="1077686"/>
                      <a:pt x="796834" y="1051560"/>
                    </a:cubicBezTo>
                    <a:cubicBezTo>
                      <a:pt x="801188" y="1025434"/>
                      <a:pt x="672737" y="1084217"/>
                      <a:pt x="679268" y="1129937"/>
                    </a:cubicBezTo>
                    <a:cubicBezTo>
                      <a:pt x="685799" y="1175657"/>
                      <a:pt x="762000" y="1308463"/>
                      <a:pt x="836023" y="1325880"/>
                    </a:cubicBezTo>
                    <a:cubicBezTo>
                      <a:pt x="910046" y="1343297"/>
                      <a:pt x="1090748" y="1284514"/>
                      <a:pt x="1123405" y="1234440"/>
                    </a:cubicBezTo>
                    <a:cubicBezTo>
                      <a:pt x="1156062" y="1184366"/>
                      <a:pt x="1066799" y="1034142"/>
                      <a:pt x="1031965" y="1025434"/>
                    </a:cubicBezTo>
                    <a:cubicBezTo>
                      <a:pt x="997131" y="1016726"/>
                      <a:pt x="894806" y="1110343"/>
                      <a:pt x="914400" y="1182189"/>
                    </a:cubicBezTo>
                    <a:cubicBezTo>
                      <a:pt x="933994" y="1254035"/>
                      <a:pt x="1047205" y="1449978"/>
                      <a:pt x="1149531" y="1456509"/>
                    </a:cubicBezTo>
                    <a:cubicBezTo>
                      <a:pt x="1251857" y="1463040"/>
                      <a:pt x="1500051" y="1312817"/>
                      <a:pt x="1528354" y="1221377"/>
                    </a:cubicBezTo>
                    <a:cubicBezTo>
                      <a:pt x="1556657" y="1129937"/>
                      <a:pt x="1369422" y="925286"/>
                      <a:pt x="1319348" y="907869"/>
                    </a:cubicBezTo>
                    <a:cubicBezTo>
                      <a:pt x="1269274" y="890452"/>
                      <a:pt x="1197428" y="1077686"/>
                      <a:pt x="1227908" y="1116874"/>
                    </a:cubicBezTo>
                    <a:cubicBezTo>
                      <a:pt x="1258388" y="1156063"/>
                      <a:pt x="1417319" y="1158240"/>
                      <a:pt x="1502228" y="1143000"/>
                    </a:cubicBezTo>
                    <a:cubicBezTo>
                      <a:pt x="1587137" y="1127760"/>
                      <a:pt x="1680754" y="1190897"/>
                      <a:pt x="1737360" y="1025434"/>
                    </a:cubicBezTo>
                    <a:cubicBezTo>
                      <a:pt x="1793966" y="859971"/>
                      <a:pt x="1824446" y="300446"/>
                      <a:pt x="1841863" y="150223"/>
                    </a:cubicBezTo>
                    <a:cubicBezTo>
                      <a:pt x="1859280" y="0"/>
                      <a:pt x="1850571" y="62048"/>
                      <a:pt x="1841863" y="124097"/>
                    </a:cubicBezTo>
                  </a:path>
                </a:pathLst>
              </a:cu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Century Gothic" panose="020B0502020202020204" pitchFamily="34" charset="0"/>
                </a:endParaRPr>
              </a:p>
            </p:txBody>
          </p:sp>
          <p:sp>
            <p:nvSpPr>
              <p:cNvPr id="33" name="Freeform 32"/>
              <p:cNvSpPr/>
              <p:nvPr/>
            </p:nvSpPr>
            <p:spPr>
              <a:xfrm>
                <a:off x="6320972" y="2891783"/>
                <a:ext cx="404949" cy="387531"/>
              </a:xfrm>
              <a:custGeom>
                <a:avLst/>
                <a:gdLst>
                  <a:gd name="connsiteX0" fmla="*/ 0 w 404949"/>
                  <a:gd name="connsiteY0" fmla="*/ 387531 h 387531"/>
                  <a:gd name="connsiteX1" fmla="*/ 209006 w 404949"/>
                  <a:gd name="connsiteY1" fmla="*/ 34834 h 387531"/>
                  <a:gd name="connsiteX2" fmla="*/ 404949 w 404949"/>
                  <a:gd name="connsiteY2" fmla="*/ 178525 h 387531"/>
                  <a:gd name="connsiteX3" fmla="*/ 404949 w 404949"/>
                  <a:gd name="connsiteY3" fmla="*/ 178525 h 387531"/>
                  <a:gd name="connsiteX4" fmla="*/ 404949 w 404949"/>
                  <a:gd name="connsiteY4" fmla="*/ 178525 h 387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949" h="387531">
                    <a:moveTo>
                      <a:pt x="0" y="387531"/>
                    </a:moveTo>
                    <a:cubicBezTo>
                      <a:pt x="70757" y="228599"/>
                      <a:pt x="141515" y="69668"/>
                      <a:pt x="209006" y="34834"/>
                    </a:cubicBezTo>
                    <a:cubicBezTo>
                      <a:pt x="276497" y="0"/>
                      <a:pt x="404949" y="178525"/>
                      <a:pt x="404949" y="178525"/>
                    </a:cubicBezTo>
                    <a:lnTo>
                      <a:pt x="404949" y="178525"/>
                    </a:lnTo>
                    <a:lnTo>
                      <a:pt x="404949" y="178525"/>
                    </a:lnTo>
                  </a:path>
                </a:pathLst>
              </a:cu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Century Gothic" panose="020B0502020202020204" pitchFamily="34" charset="0"/>
                </a:endParaRPr>
              </a:p>
            </p:txBody>
          </p:sp>
          <p:sp>
            <p:nvSpPr>
              <p:cNvPr id="37" name="Freeform 36"/>
              <p:cNvSpPr/>
              <p:nvPr/>
            </p:nvSpPr>
            <p:spPr>
              <a:xfrm>
                <a:off x="6725921" y="2600045"/>
                <a:ext cx="2821577" cy="552995"/>
              </a:xfrm>
              <a:custGeom>
                <a:avLst/>
                <a:gdLst>
                  <a:gd name="connsiteX0" fmla="*/ 0 w 2821577"/>
                  <a:gd name="connsiteY0" fmla="*/ 470263 h 552995"/>
                  <a:gd name="connsiteX1" fmla="*/ 235131 w 2821577"/>
                  <a:gd name="connsiteY1" fmla="*/ 535577 h 552995"/>
                  <a:gd name="connsiteX2" fmla="*/ 365760 w 2821577"/>
                  <a:gd name="connsiteY2" fmla="*/ 431075 h 552995"/>
                  <a:gd name="connsiteX3" fmla="*/ 496389 w 2821577"/>
                  <a:gd name="connsiteY3" fmla="*/ 352697 h 552995"/>
                  <a:gd name="connsiteX4" fmla="*/ 666206 w 2821577"/>
                  <a:gd name="connsiteY4" fmla="*/ 457200 h 552995"/>
                  <a:gd name="connsiteX5" fmla="*/ 783771 w 2821577"/>
                  <a:gd name="connsiteY5" fmla="*/ 535577 h 552995"/>
                  <a:gd name="connsiteX6" fmla="*/ 796834 w 2821577"/>
                  <a:gd name="connsiteY6" fmla="*/ 444137 h 552995"/>
                  <a:gd name="connsiteX7" fmla="*/ 862149 w 2821577"/>
                  <a:gd name="connsiteY7" fmla="*/ 404949 h 552995"/>
                  <a:gd name="connsiteX8" fmla="*/ 1018903 w 2821577"/>
                  <a:gd name="connsiteY8" fmla="*/ 404949 h 552995"/>
                  <a:gd name="connsiteX9" fmla="*/ 1136469 w 2821577"/>
                  <a:gd name="connsiteY9" fmla="*/ 444137 h 552995"/>
                  <a:gd name="connsiteX10" fmla="*/ 1306286 w 2821577"/>
                  <a:gd name="connsiteY10" fmla="*/ 431075 h 552995"/>
                  <a:gd name="connsiteX11" fmla="*/ 1371600 w 2821577"/>
                  <a:gd name="connsiteY11" fmla="*/ 391886 h 552995"/>
                  <a:gd name="connsiteX12" fmla="*/ 1345474 w 2821577"/>
                  <a:gd name="connsiteY12" fmla="*/ 352697 h 552995"/>
                  <a:gd name="connsiteX13" fmla="*/ 1267097 w 2821577"/>
                  <a:gd name="connsiteY13" fmla="*/ 391886 h 552995"/>
                  <a:gd name="connsiteX14" fmla="*/ 1371600 w 2821577"/>
                  <a:gd name="connsiteY14" fmla="*/ 509452 h 552995"/>
                  <a:gd name="connsiteX15" fmla="*/ 1528354 w 2821577"/>
                  <a:gd name="connsiteY15" fmla="*/ 496389 h 552995"/>
                  <a:gd name="connsiteX16" fmla="*/ 1632857 w 2821577"/>
                  <a:gd name="connsiteY16" fmla="*/ 457200 h 552995"/>
                  <a:gd name="connsiteX17" fmla="*/ 1685109 w 2821577"/>
                  <a:gd name="connsiteY17" fmla="*/ 418012 h 552995"/>
                  <a:gd name="connsiteX18" fmla="*/ 1815737 w 2821577"/>
                  <a:gd name="connsiteY18" fmla="*/ 365760 h 552995"/>
                  <a:gd name="connsiteX19" fmla="*/ 1894114 w 2821577"/>
                  <a:gd name="connsiteY19" fmla="*/ 470263 h 552995"/>
                  <a:gd name="connsiteX20" fmla="*/ 2129246 w 2821577"/>
                  <a:gd name="connsiteY20" fmla="*/ 444137 h 552995"/>
                  <a:gd name="connsiteX21" fmla="*/ 2155371 w 2821577"/>
                  <a:gd name="connsiteY21" fmla="*/ 352697 h 552995"/>
                  <a:gd name="connsiteX22" fmla="*/ 2011680 w 2821577"/>
                  <a:gd name="connsiteY22" fmla="*/ 261257 h 552995"/>
                  <a:gd name="connsiteX23" fmla="*/ 2011680 w 2821577"/>
                  <a:gd name="connsiteY23" fmla="*/ 365760 h 552995"/>
                  <a:gd name="connsiteX24" fmla="*/ 2246811 w 2821577"/>
                  <a:gd name="connsiteY24" fmla="*/ 365760 h 552995"/>
                  <a:gd name="connsiteX25" fmla="*/ 2364377 w 2821577"/>
                  <a:gd name="connsiteY25" fmla="*/ 418012 h 552995"/>
                  <a:gd name="connsiteX26" fmla="*/ 2403566 w 2821577"/>
                  <a:gd name="connsiteY26" fmla="*/ 483326 h 552995"/>
                  <a:gd name="connsiteX27" fmla="*/ 2821577 w 2821577"/>
                  <a:gd name="connsiteY27" fmla="*/ 0 h 552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821577" h="552995">
                    <a:moveTo>
                      <a:pt x="0" y="470263"/>
                    </a:moveTo>
                    <a:cubicBezTo>
                      <a:pt x="87085" y="506185"/>
                      <a:pt x="174171" y="542108"/>
                      <a:pt x="235131" y="535577"/>
                    </a:cubicBezTo>
                    <a:cubicBezTo>
                      <a:pt x="296091" y="529046"/>
                      <a:pt x="322217" y="461555"/>
                      <a:pt x="365760" y="431075"/>
                    </a:cubicBezTo>
                    <a:cubicBezTo>
                      <a:pt x="409303" y="400595"/>
                      <a:pt x="446315" y="348343"/>
                      <a:pt x="496389" y="352697"/>
                    </a:cubicBezTo>
                    <a:cubicBezTo>
                      <a:pt x="546463" y="357051"/>
                      <a:pt x="618309" y="426720"/>
                      <a:pt x="666206" y="457200"/>
                    </a:cubicBezTo>
                    <a:cubicBezTo>
                      <a:pt x="714103" y="487680"/>
                      <a:pt x="762000" y="537754"/>
                      <a:pt x="783771" y="535577"/>
                    </a:cubicBezTo>
                    <a:cubicBezTo>
                      <a:pt x="805542" y="533400"/>
                      <a:pt x="783771" y="465908"/>
                      <a:pt x="796834" y="444137"/>
                    </a:cubicBezTo>
                    <a:cubicBezTo>
                      <a:pt x="809897" y="422366"/>
                      <a:pt x="825138" y="411480"/>
                      <a:pt x="862149" y="404949"/>
                    </a:cubicBezTo>
                    <a:cubicBezTo>
                      <a:pt x="899160" y="398418"/>
                      <a:pt x="973183" y="398418"/>
                      <a:pt x="1018903" y="404949"/>
                    </a:cubicBezTo>
                    <a:cubicBezTo>
                      <a:pt x="1064623" y="411480"/>
                      <a:pt x="1088572" y="439783"/>
                      <a:pt x="1136469" y="444137"/>
                    </a:cubicBezTo>
                    <a:cubicBezTo>
                      <a:pt x="1184366" y="448491"/>
                      <a:pt x="1267098" y="439784"/>
                      <a:pt x="1306286" y="431075"/>
                    </a:cubicBezTo>
                    <a:cubicBezTo>
                      <a:pt x="1345475" y="422367"/>
                      <a:pt x="1365069" y="404949"/>
                      <a:pt x="1371600" y="391886"/>
                    </a:cubicBezTo>
                    <a:cubicBezTo>
                      <a:pt x="1378131" y="378823"/>
                      <a:pt x="1362891" y="352697"/>
                      <a:pt x="1345474" y="352697"/>
                    </a:cubicBezTo>
                    <a:cubicBezTo>
                      <a:pt x="1328057" y="352697"/>
                      <a:pt x="1262743" y="365760"/>
                      <a:pt x="1267097" y="391886"/>
                    </a:cubicBezTo>
                    <a:cubicBezTo>
                      <a:pt x="1271451" y="418012"/>
                      <a:pt x="1328057" y="492035"/>
                      <a:pt x="1371600" y="509452"/>
                    </a:cubicBezTo>
                    <a:cubicBezTo>
                      <a:pt x="1415143" y="526869"/>
                      <a:pt x="1484811" y="505098"/>
                      <a:pt x="1528354" y="496389"/>
                    </a:cubicBezTo>
                    <a:cubicBezTo>
                      <a:pt x="1571897" y="487680"/>
                      <a:pt x="1606731" y="470263"/>
                      <a:pt x="1632857" y="457200"/>
                    </a:cubicBezTo>
                    <a:cubicBezTo>
                      <a:pt x="1658983" y="444137"/>
                      <a:pt x="1654629" y="433252"/>
                      <a:pt x="1685109" y="418012"/>
                    </a:cubicBezTo>
                    <a:cubicBezTo>
                      <a:pt x="1715589" y="402772"/>
                      <a:pt x="1780903" y="357052"/>
                      <a:pt x="1815737" y="365760"/>
                    </a:cubicBezTo>
                    <a:cubicBezTo>
                      <a:pt x="1850571" y="374468"/>
                      <a:pt x="1841863" y="457200"/>
                      <a:pt x="1894114" y="470263"/>
                    </a:cubicBezTo>
                    <a:cubicBezTo>
                      <a:pt x="1946365" y="483326"/>
                      <a:pt x="2085703" y="463731"/>
                      <a:pt x="2129246" y="444137"/>
                    </a:cubicBezTo>
                    <a:cubicBezTo>
                      <a:pt x="2172789" y="424543"/>
                      <a:pt x="2174965" y="383177"/>
                      <a:pt x="2155371" y="352697"/>
                    </a:cubicBezTo>
                    <a:cubicBezTo>
                      <a:pt x="2135777" y="322217"/>
                      <a:pt x="2035629" y="259080"/>
                      <a:pt x="2011680" y="261257"/>
                    </a:cubicBezTo>
                    <a:cubicBezTo>
                      <a:pt x="1987732" y="263434"/>
                      <a:pt x="1972492" y="348343"/>
                      <a:pt x="2011680" y="365760"/>
                    </a:cubicBezTo>
                    <a:cubicBezTo>
                      <a:pt x="2050868" y="383177"/>
                      <a:pt x="2188028" y="357051"/>
                      <a:pt x="2246811" y="365760"/>
                    </a:cubicBezTo>
                    <a:cubicBezTo>
                      <a:pt x="2305594" y="374469"/>
                      <a:pt x="2338251" y="398418"/>
                      <a:pt x="2364377" y="418012"/>
                    </a:cubicBezTo>
                    <a:cubicBezTo>
                      <a:pt x="2390503" y="437606"/>
                      <a:pt x="2327366" y="552995"/>
                      <a:pt x="2403566" y="483326"/>
                    </a:cubicBezTo>
                    <a:cubicBezTo>
                      <a:pt x="2479766" y="413657"/>
                      <a:pt x="2650671" y="206828"/>
                      <a:pt x="2821577" y="0"/>
                    </a:cubicBezTo>
                  </a:path>
                </a:pathLst>
              </a:cu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Century Gothic" panose="020B0502020202020204" pitchFamily="34" charset="0"/>
                </a:endParaRPr>
              </a:p>
            </p:txBody>
          </p:sp>
          <p:cxnSp>
            <p:nvCxnSpPr>
              <p:cNvPr id="45" name="Straight Connector 44"/>
              <p:cNvCxnSpPr>
                <a:stCxn id="37" idx="27"/>
              </p:cNvCxnSpPr>
              <p:nvPr/>
            </p:nvCxnSpPr>
            <p:spPr>
              <a:xfrm flipV="1">
                <a:off x="9547498" y="2578178"/>
                <a:ext cx="243895" cy="21866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 flipV="1">
                <a:off x="9791392" y="2434162"/>
                <a:ext cx="144016" cy="144016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9935408" y="2434162"/>
                <a:ext cx="216024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 flipV="1">
                <a:off x="10151432" y="2290146"/>
                <a:ext cx="72008" cy="144016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The experimentation project journey </a:t>
            </a:r>
            <a:endParaRPr lang="en-US" dirty="0">
              <a:cs typeface="Arial" pitchFamily="34" charset="0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1553249" y="1874330"/>
            <a:ext cx="7487" cy="4466942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1550345" y="6341272"/>
            <a:ext cx="9470080" cy="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rot="16200000">
            <a:off x="213775" y="3615825"/>
            <a:ext cx="2052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cs typeface="Arial" pitchFamily="34" charset="0"/>
              </a:rPr>
              <a:t>Performance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88924" y="6364312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cs typeface="Arial" pitchFamily="34" charset="0"/>
              </a:rPr>
              <a:t>Time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  <a:cs typeface="Arial" pitchFamily="34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1870512" y="567452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862073" y="5364126"/>
            <a:ext cx="20781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Anxiety and confusion, mixed with moments of </a:t>
            </a:r>
            <a:r>
              <a:rPr lang="en-CA" sz="1400" dirty="0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clarity </a:t>
            </a:r>
            <a:r>
              <a:rPr lang="en-CA" sz="1400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and satisfaction</a:t>
            </a:r>
            <a:endParaRPr lang="en-US" sz="1400" dirty="0"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724214" y="3357944"/>
            <a:ext cx="15272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Designing intervention and research question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467584" y="2976667"/>
            <a:ext cx="15841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Set up trial, engage stakeholders, plan data collection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63640" y="3689229"/>
            <a:ext cx="12496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Decision to experiment using early idea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69729" y="2516832"/>
            <a:ext cx="1584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Implementation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20606" y="5522665"/>
            <a:ext cx="1181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Hope and</a:t>
            </a:r>
          </a:p>
          <a:p>
            <a:pPr algn="ctr"/>
            <a:r>
              <a:rPr lang="en-CA" sz="1400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excitement</a:t>
            </a:r>
            <a:endParaRPr lang="en-US" sz="1400" dirty="0"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875070" y="2324364"/>
            <a:ext cx="1944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Bumps along </a:t>
            </a:r>
            <a:r>
              <a:rPr lang="en-CA" sz="1400" dirty="0" smtClean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/>
            </a:r>
            <a:br>
              <a:rPr lang="en-CA" sz="1400" dirty="0" smtClean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</a:br>
            <a:r>
              <a:rPr lang="en-CA" sz="1400" dirty="0" smtClean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the </a:t>
            </a:r>
            <a:r>
              <a:rPr lang="en-CA" sz="1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road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149575" y="1814575"/>
            <a:ext cx="1427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Analysis and discovery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063172" y="1285698"/>
            <a:ext cx="10515600" cy="6696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CA" sz="2200" b="0" dirty="0" smtClean="0">
                <a:cs typeface="Arial" pitchFamily="34" charset="0"/>
              </a:rPr>
              <a:t>Know how it feels</a:t>
            </a:r>
            <a:endParaRPr lang="en-US" sz="2200" b="0" dirty="0">
              <a:cs typeface="Arial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9342282" y="2680482"/>
            <a:ext cx="1564690" cy="910097"/>
            <a:chOff x="9503360" y="2841115"/>
            <a:chExt cx="1564690" cy="91009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306" t="30556" r="31944" b="55000"/>
            <a:stretch/>
          </p:blipFill>
          <p:spPr>
            <a:xfrm>
              <a:off x="10261541" y="2841115"/>
              <a:ext cx="396364" cy="416383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9503360" y="2841115"/>
              <a:ext cx="1564690" cy="910097"/>
              <a:chOff x="9503360" y="2841115"/>
              <a:chExt cx="1564690" cy="910097"/>
            </a:xfrm>
          </p:grpSpPr>
          <p:sp>
            <p:nvSpPr>
              <p:cNvPr id="58" name="TextBox 57"/>
              <p:cNvSpPr txBox="1"/>
              <p:nvPr/>
            </p:nvSpPr>
            <p:spPr>
              <a:xfrm>
                <a:off x="9503360" y="3227992"/>
                <a:ext cx="156469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1400" dirty="0">
                    <a:solidFill>
                      <a:schemeClr val="accent2">
                        <a:lumMod val="75000"/>
                      </a:schemeClr>
                    </a:solidFill>
                    <a:latin typeface="Century Gothic" panose="020B0502020202020204" pitchFamily="34" charset="0"/>
                  </a:rPr>
                  <a:t>Excitement, relief, and pride</a:t>
                </a:r>
                <a:endParaRPr lang="en-US" sz="1400" dirty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pic>
            <p:nvPicPr>
              <p:cNvPr id="42" name="Picture 41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1870" t="7262" r="54380" b="78294"/>
              <a:stretch/>
            </p:blipFill>
            <p:spPr>
              <a:xfrm>
                <a:off x="9823211" y="2841115"/>
                <a:ext cx="396364" cy="416383"/>
              </a:xfrm>
              <a:prstGeom prst="rect">
                <a:avLst/>
              </a:prstGeom>
            </p:spPr>
          </p:pic>
        </p:grpSp>
      </p:grpSp>
      <p:grpSp>
        <p:nvGrpSpPr>
          <p:cNvPr id="14" name="Group 13"/>
          <p:cNvGrpSpPr/>
          <p:nvPr/>
        </p:nvGrpSpPr>
        <p:grpSpPr>
          <a:xfrm>
            <a:off x="6671235" y="3232969"/>
            <a:ext cx="2592288" cy="897415"/>
            <a:chOff x="6671235" y="3232969"/>
            <a:chExt cx="2592288" cy="897415"/>
          </a:xfrm>
        </p:grpSpPr>
        <p:sp>
          <p:nvSpPr>
            <p:cNvPr id="38" name="TextBox 37"/>
            <p:cNvSpPr txBox="1"/>
            <p:nvPr/>
          </p:nvSpPr>
          <p:spPr>
            <a:xfrm>
              <a:off x="6671235" y="3607164"/>
              <a:ext cx="25922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1400" dirty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rPr>
                <a:t>Panic, disbelief, pride, </a:t>
              </a:r>
              <a:r>
                <a:rPr lang="en-CA" sz="1400" dirty="0" smtClean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rPr>
                <a:t/>
              </a:r>
              <a:br>
                <a:rPr lang="en-CA" sz="1400" dirty="0" smtClean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rPr>
              </a:br>
              <a:r>
                <a:rPr lang="en-CA" sz="1400" dirty="0" smtClean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rPr>
                <a:t>and </a:t>
              </a:r>
              <a:r>
                <a:rPr lang="en-CA" sz="1400" dirty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rPr>
                <a:t>impatience</a:t>
              </a:r>
              <a:endParaRPr lang="en-US" sz="1400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80" t="30437" r="77270" b="55119"/>
            <a:stretch/>
          </p:blipFill>
          <p:spPr>
            <a:xfrm>
              <a:off x="7581644" y="3239099"/>
              <a:ext cx="396364" cy="416383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378" t="7638" r="8872" b="77918"/>
            <a:stretch/>
          </p:blipFill>
          <p:spPr>
            <a:xfrm>
              <a:off x="8008248" y="3232969"/>
              <a:ext cx="396364" cy="416383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4688025" y="4764430"/>
            <a:ext cx="2187045" cy="1565322"/>
            <a:chOff x="4688025" y="4764430"/>
            <a:chExt cx="2187045" cy="1565322"/>
          </a:xfrm>
        </p:grpSpPr>
        <p:sp>
          <p:nvSpPr>
            <p:cNvPr id="31" name="TextBox 30"/>
            <p:cNvSpPr txBox="1"/>
            <p:nvPr/>
          </p:nvSpPr>
          <p:spPr>
            <a:xfrm>
              <a:off x="4688025" y="5160201"/>
              <a:ext cx="21870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1400" dirty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rPr>
                <a:t>Frustration and discouragement, mixed with determination </a:t>
              </a:r>
              <a:r>
                <a:rPr lang="en-CA" sz="1400" dirty="0" smtClean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rPr>
                <a:t/>
              </a:r>
              <a:br>
                <a:rPr lang="en-CA" sz="1400" dirty="0" smtClean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rPr>
              </a:br>
              <a:r>
                <a:rPr lang="en-CA" sz="1400" dirty="0" smtClean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rPr>
                <a:t>and </a:t>
              </a:r>
              <a:r>
                <a:rPr lang="en-CA" sz="1400" dirty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rPr>
                <a:t>optimism </a:t>
              </a:r>
              <a:endParaRPr lang="en-US" sz="1400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80" t="76034" r="77270" b="9522"/>
            <a:stretch/>
          </p:blipFill>
          <p:spPr>
            <a:xfrm>
              <a:off x="5395686" y="4764430"/>
              <a:ext cx="396364" cy="416383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50" t="53566" r="77600" b="31990"/>
            <a:stretch/>
          </p:blipFill>
          <p:spPr>
            <a:xfrm>
              <a:off x="5801251" y="4764430"/>
              <a:ext cx="396364" cy="416383"/>
            </a:xfrm>
            <a:prstGeom prst="rect">
              <a:avLst/>
            </a:prstGeom>
          </p:spPr>
        </p:pic>
      </p:grpSp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88" t="53274" r="30857" b="31888"/>
          <a:stretch/>
        </p:blipFill>
        <p:spPr>
          <a:xfrm>
            <a:off x="3412985" y="5000073"/>
            <a:ext cx="457200" cy="447675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4" t="8011" r="76371" b="77151"/>
          <a:stretch/>
        </p:blipFill>
        <p:spPr>
          <a:xfrm>
            <a:off x="3821905" y="5009820"/>
            <a:ext cx="457200" cy="447675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48" t="75757" r="52797" b="9405"/>
          <a:stretch/>
        </p:blipFill>
        <p:spPr>
          <a:xfrm>
            <a:off x="1856698" y="5151134"/>
            <a:ext cx="457200" cy="447675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33" t="30395" r="30412" b="54767"/>
          <a:stretch/>
        </p:blipFill>
        <p:spPr>
          <a:xfrm>
            <a:off x="2253503" y="5154667"/>
            <a:ext cx="457200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57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Example in IRCC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914246" cy="571066"/>
          </a:xfrm>
        </p:spPr>
        <p:txBody>
          <a:bodyPr>
            <a:normAutofit/>
          </a:bodyPr>
          <a:lstStyle/>
          <a:p>
            <a:r>
              <a:rPr lang="en-CA" dirty="0" smtClean="0">
                <a:latin typeface="Century Gothic" panose="020B0502020202020204" pitchFamily="34" charset="0"/>
              </a:rPr>
              <a:t>Increasing uptake to the annual client satisfaction survey</a:t>
            </a:r>
          </a:p>
          <a:p>
            <a:pPr marL="0" indent="0">
              <a:buNone/>
            </a:pPr>
            <a:endParaRPr lang="en-CA" dirty="0" smtClean="0">
              <a:latin typeface="Century Gothic" panose="020B0502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199" y="2455696"/>
            <a:ext cx="10384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 smtClean="0">
                <a:latin typeface="Century Gothic" panose="020B0502020202020204" pitchFamily="34" charset="0"/>
              </a:rPr>
              <a:t>Comparing </a:t>
            </a:r>
            <a:r>
              <a:rPr lang="en-CA" sz="2000" dirty="0">
                <a:latin typeface="Century Gothic" panose="020B0502020202020204" pitchFamily="34" charset="0"/>
              </a:rPr>
              <a:t>effects of three email invitation </a:t>
            </a:r>
            <a:r>
              <a:rPr lang="en-CA" sz="2000" dirty="0" smtClean="0">
                <a:latin typeface="Century Gothic" panose="020B0502020202020204" pitchFamily="34" charset="0"/>
              </a:rPr>
              <a:t>messages </a:t>
            </a:r>
            <a:r>
              <a:rPr lang="en-CA" sz="2000" dirty="0">
                <a:latin typeface="Century Gothic" panose="020B0502020202020204" pitchFamily="34" charset="0"/>
              </a:rPr>
              <a:t>against </a:t>
            </a:r>
            <a:r>
              <a:rPr lang="en-CA" sz="2000" dirty="0" smtClean="0">
                <a:latin typeface="Century Gothic" panose="020B0502020202020204" pitchFamily="34" charset="0"/>
              </a:rPr>
              <a:t>business </a:t>
            </a:r>
            <a:r>
              <a:rPr lang="en-CA" sz="2000" dirty="0">
                <a:latin typeface="Century Gothic" panose="020B0502020202020204" pitchFamily="34" charset="0"/>
              </a:rPr>
              <a:t>as </a:t>
            </a:r>
            <a:r>
              <a:rPr lang="en-CA" sz="2000" dirty="0" smtClean="0">
                <a:latin typeface="Century Gothic" panose="020B0502020202020204" pitchFamily="34" charset="0"/>
              </a:rPr>
              <a:t>usual invitation on open rates, click through rates, and survey completion rates</a:t>
            </a:r>
            <a:endParaRPr lang="en-CA" sz="2000" dirty="0">
              <a:latin typeface="Century Gothic" panose="020B0502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57740" y="3941209"/>
            <a:ext cx="2792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Simplified invitation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57740" y="5417570"/>
            <a:ext cx="25654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Simplified invitation </a:t>
            </a:r>
            <a:r>
              <a:rPr lang="en-CA" sz="2000" dirty="0" smtClean="0">
                <a:latin typeface="Century Gothic" panose="020B0502020202020204" pitchFamily="34" charset="0"/>
              </a:rPr>
              <a:t/>
            </a:r>
            <a:br>
              <a:rPr lang="en-CA" sz="2000" dirty="0" smtClean="0">
                <a:latin typeface="Century Gothic" panose="020B0502020202020204" pitchFamily="34" charset="0"/>
              </a:rPr>
            </a:br>
            <a:r>
              <a:rPr lang="en-CA" sz="2000" b="1" dirty="0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+ ‘winner’ type message</a:t>
            </a:r>
            <a:endParaRPr lang="en-CA" sz="2000" b="1" dirty="0"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75853" y="3724489"/>
            <a:ext cx="25540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Simplified invitation </a:t>
            </a:r>
            <a:r>
              <a:rPr lang="en-CA" sz="2000" b="1" dirty="0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+ a survey question link</a:t>
            </a:r>
            <a:endParaRPr lang="en-CA" sz="2000" b="1" dirty="0"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56604" y="5640138"/>
            <a:ext cx="2264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 smtClean="0">
                <a:latin typeface="Century Gothic" panose="020B0502020202020204" pitchFamily="34" charset="0"/>
              </a:rPr>
              <a:t>Business as usual invitation </a:t>
            </a:r>
            <a:endParaRPr lang="en-CA" sz="2000" dirty="0">
              <a:latin typeface="Century Gothic" panose="020B050202020202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grayscl/>
          </a:blip>
          <a:stretch>
            <a:fillRect/>
          </a:stretch>
        </p:blipFill>
        <p:spPr>
          <a:xfrm>
            <a:off x="10405794" y="3902625"/>
            <a:ext cx="1219200" cy="119062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0182808" y="5135162"/>
            <a:ext cx="1665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Random assignment</a:t>
            </a:r>
            <a:endParaRPr lang="en-CA" sz="2000" b="1" dirty="0"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072008" y="5340823"/>
            <a:ext cx="1223750" cy="1169159"/>
            <a:chOff x="1214651" y="5340823"/>
            <a:chExt cx="1223750" cy="116915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/>
            <a:srcRect l="11332" t="5429" r="10804" b="8734"/>
            <a:stretch/>
          </p:blipFill>
          <p:spPr>
            <a:xfrm>
              <a:off x="1214651" y="5340823"/>
              <a:ext cx="1223750" cy="1169159"/>
            </a:xfrm>
            <a:prstGeom prst="rect">
              <a:avLst/>
            </a:prstGeom>
          </p:spPr>
        </p:pic>
        <p:sp>
          <p:nvSpPr>
            <p:cNvPr id="14" name="Rectangle 13"/>
            <p:cNvSpPr/>
            <p:nvPr/>
          </p:nvSpPr>
          <p:spPr>
            <a:xfrm>
              <a:off x="1611086" y="5640138"/>
              <a:ext cx="409303" cy="40582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222132" y="5640138"/>
            <a:ext cx="904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accent2"/>
                </a:solidFill>
                <a:latin typeface="Century Gothic" panose="020B0502020202020204" pitchFamily="34" charset="0"/>
              </a:rPr>
              <a:t>WINNER!</a:t>
            </a:r>
            <a:endParaRPr lang="en-US" sz="1400" b="1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 cstate="print"/>
          <a:srcRect l="11332" t="5429" r="10804" b="8734"/>
          <a:stretch/>
        </p:blipFill>
        <p:spPr>
          <a:xfrm>
            <a:off x="1072008" y="3489944"/>
            <a:ext cx="1223750" cy="1169159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5465079" y="3556685"/>
            <a:ext cx="1223750" cy="1169159"/>
            <a:chOff x="5683447" y="3556685"/>
            <a:chExt cx="1223750" cy="1169159"/>
          </a:xfrm>
        </p:grpSpPr>
        <p:grpSp>
          <p:nvGrpSpPr>
            <p:cNvPr id="21" name="Group 20"/>
            <p:cNvGrpSpPr/>
            <p:nvPr/>
          </p:nvGrpSpPr>
          <p:grpSpPr>
            <a:xfrm>
              <a:off x="5683447" y="3556685"/>
              <a:ext cx="1223750" cy="1169159"/>
              <a:chOff x="1214651" y="5340823"/>
              <a:chExt cx="1223750" cy="1169159"/>
            </a:xfrm>
          </p:grpSpPr>
          <p:pic>
            <p:nvPicPr>
              <p:cNvPr id="22" name="Picture 21"/>
              <p:cNvPicPr>
                <a:picLocks noChangeAspect="1"/>
              </p:cNvPicPr>
              <p:nvPr/>
            </p:nvPicPr>
            <p:blipFill rotWithShape="1">
              <a:blip r:embed="rId4" cstate="print"/>
              <a:srcRect l="11332" t="5429" r="10804" b="8734"/>
              <a:stretch/>
            </p:blipFill>
            <p:spPr>
              <a:xfrm>
                <a:off x="1214651" y="5340823"/>
                <a:ext cx="1223750" cy="1169159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1611086" y="5640138"/>
                <a:ext cx="409303" cy="405820"/>
              </a:xfrm>
              <a:prstGeom prst="rect">
                <a:avLst/>
              </a:prstGeom>
              <a:solidFill>
                <a:srgbClr val="F7F7F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5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15484" t="17782" r="7706" b="6513"/>
            <a:stretch/>
          </p:blipFill>
          <p:spPr>
            <a:xfrm rot="964897">
              <a:off x="6100548" y="3835021"/>
              <a:ext cx="409433" cy="395785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5475021" y="5363335"/>
            <a:ext cx="1223750" cy="1169159"/>
            <a:chOff x="5693389" y="5363335"/>
            <a:chExt cx="1223750" cy="1169159"/>
          </a:xfrm>
        </p:grpSpPr>
        <p:grpSp>
          <p:nvGrpSpPr>
            <p:cNvPr id="27" name="Group 26"/>
            <p:cNvGrpSpPr/>
            <p:nvPr/>
          </p:nvGrpSpPr>
          <p:grpSpPr>
            <a:xfrm>
              <a:off x="5693389" y="5363335"/>
              <a:ext cx="1223750" cy="1169159"/>
              <a:chOff x="1214651" y="5340823"/>
              <a:chExt cx="1223750" cy="1169159"/>
            </a:xfrm>
          </p:grpSpPr>
          <p:pic>
            <p:nvPicPr>
              <p:cNvPr id="28" name="Picture 27"/>
              <p:cNvPicPr>
                <a:picLocks noChangeAspect="1"/>
              </p:cNvPicPr>
              <p:nvPr/>
            </p:nvPicPr>
            <p:blipFill rotWithShape="1">
              <a:blip r:embed="rId4" cstate="print"/>
              <a:srcRect l="11332" t="5429" r="10804" b="8734"/>
              <a:stretch/>
            </p:blipFill>
            <p:spPr>
              <a:xfrm>
                <a:off x="1214651" y="5340823"/>
                <a:ext cx="1223750" cy="1169159"/>
              </a:xfrm>
              <a:prstGeom prst="rect">
                <a:avLst/>
              </a:prstGeom>
            </p:spPr>
          </p:pic>
          <p:sp>
            <p:nvSpPr>
              <p:cNvPr id="29" name="Rectangle 28"/>
              <p:cNvSpPr/>
              <p:nvPr/>
            </p:nvSpPr>
            <p:spPr>
              <a:xfrm>
                <a:off x="1611086" y="5640138"/>
                <a:ext cx="409303" cy="405820"/>
              </a:xfrm>
              <a:prstGeom prst="rect">
                <a:avLst/>
              </a:prstGeom>
              <a:solidFill>
                <a:srgbClr val="F7F7F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 rotWithShape="1">
            <a:blip r:embed="rId4" cstate="print"/>
            <a:srcRect l="35258" t="26606" r="35571" b="44023"/>
            <a:stretch/>
          </p:blipFill>
          <p:spPr>
            <a:xfrm>
              <a:off x="5878833" y="5640138"/>
              <a:ext cx="291495" cy="254350"/>
            </a:xfrm>
            <a:prstGeom prst="rect">
              <a:avLst/>
            </a:prstGeom>
          </p:spPr>
        </p:pic>
        <p:grpSp>
          <p:nvGrpSpPr>
            <p:cNvPr id="37" name="Group 36"/>
            <p:cNvGrpSpPr/>
            <p:nvPr/>
          </p:nvGrpSpPr>
          <p:grpSpPr>
            <a:xfrm>
              <a:off x="6188676" y="5676085"/>
              <a:ext cx="474546" cy="251964"/>
              <a:chOff x="6217251" y="5685610"/>
              <a:chExt cx="474546" cy="251964"/>
            </a:xfrm>
          </p:grpSpPr>
          <p:cxnSp>
            <p:nvCxnSpPr>
              <p:cNvPr id="34" name="Straight Connector 33"/>
              <p:cNvCxnSpPr/>
              <p:nvPr/>
            </p:nvCxnSpPr>
            <p:spPr>
              <a:xfrm>
                <a:off x="6217251" y="5685610"/>
                <a:ext cx="474546" cy="0"/>
              </a:xfrm>
              <a:prstGeom prst="line">
                <a:avLst/>
              </a:prstGeom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217251" y="5811592"/>
                <a:ext cx="474546" cy="0"/>
              </a:xfrm>
              <a:prstGeom prst="line">
                <a:avLst/>
              </a:prstGeom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6217251" y="5937574"/>
                <a:ext cx="474546" cy="0"/>
              </a:xfrm>
              <a:prstGeom prst="line">
                <a:avLst/>
              </a:prstGeom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0" name="Straight Connector 39"/>
          <p:cNvCxnSpPr/>
          <p:nvPr/>
        </p:nvCxnSpPr>
        <p:spPr>
          <a:xfrm>
            <a:off x="9812739" y="3556685"/>
            <a:ext cx="0" cy="297580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35258" t="26606" r="35571" b="44023"/>
          <a:stretch/>
        </p:blipFill>
        <p:spPr>
          <a:xfrm>
            <a:off x="1416080" y="3745113"/>
            <a:ext cx="499758" cy="43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06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2">
                    <a:lumMod val="75000"/>
                  </a:schemeClr>
                </a:solidFill>
              </a:rPr>
              <a:t>Step </a:t>
            </a:r>
            <a:r>
              <a:rPr lang="en-CA" dirty="0" smtClean="0">
                <a:solidFill>
                  <a:schemeClr val="accent2">
                    <a:lumMod val="75000"/>
                  </a:schemeClr>
                </a:solidFill>
              </a:rPr>
              <a:t>1: Define Outcome</a:t>
            </a:r>
            <a:endParaRPr lang="en-CA" sz="3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1080" y="1473200"/>
            <a:ext cx="6355904" cy="4744403"/>
          </a:xfrm>
        </p:spPr>
        <p:txBody>
          <a:bodyPr>
            <a:normAutofit fontScale="92500"/>
          </a:bodyPr>
          <a:lstStyle/>
          <a:p>
            <a:r>
              <a:rPr lang="en-US" sz="2600" dirty="0">
                <a:latin typeface="Century Gothic" panose="020B0502020202020204" pitchFamily="34" charset="0"/>
              </a:rPr>
              <a:t>Identify the specific </a:t>
            </a:r>
            <a:r>
              <a:rPr lang="en-US" sz="2600" dirty="0" err="1">
                <a:latin typeface="Century Gothic" panose="020B0502020202020204" pitchFamily="34" charset="0"/>
              </a:rPr>
              <a:t>behaviour</a:t>
            </a:r>
            <a:r>
              <a:rPr lang="en-US" sz="2600" dirty="0">
                <a:latin typeface="Century Gothic" panose="020B0502020202020204" pitchFamily="34" charset="0"/>
              </a:rPr>
              <a:t> that you are trying to change or the specific choice that you are encouraging </a:t>
            </a:r>
            <a:r>
              <a:rPr lang="en-US" sz="2600" dirty="0" smtClean="0">
                <a:latin typeface="Century Gothic" panose="020B0502020202020204" pitchFamily="34" charset="0"/>
              </a:rPr>
              <a:t>(or </a:t>
            </a:r>
            <a:r>
              <a:rPr lang="en-US" sz="2600" dirty="0">
                <a:latin typeface="Century Gothic" panose="020B0502020202020204" pitchFamily="34" charset="0"/>
              </a:rPr>
              <a:t>not encouraging) people to </a:t>
            </a:r>
            <a:r>
              <a:rPr lang="en-US" sz="2600" dirty="0" smtClean="0">
                <a:latin typeface="Century Gothic" panose="020B0502020202020204" pitchFamily="34" charset="0"/>
              </a:rPr>
              <a:t>make</a:t>
            </a:r>
            <a:endParaRPr lang="en-CA" sz="2600" dirty="0">
              <a:latin typeface="Century Gothic" panose="020B0502020202020204" pitchFamily="34" charset="0"/>
            </a:endParaRPr>
          </a:p>
          <a:p>
            <a:endParaRPr lang="en-CA" sz="2600" dirty="0" smtClean="0">
              <a:latin typeface="Century Gothic" panose="020B0502020202020204" pitchFamily="34" charset="0"/>
            </a:endParaRPr>
          </a:p>
          <a:p>
            <a:r>
              <a:rPr lang="en-CA" sz="2600" dirty="0" smtClean="0">
                <a:latin typeface="Century Gothic" panose="020B0502020202020204" pitchFamily="34" charset="0"/>
              </a:rPr>
              <a:t>Ask </a:t>
            </a:r>
            <a:r>
              <a:rPr lang="en-CA" sz="2600" dirty="0">
                <a:latin typeface="Century Gothic" panose="020B0502020202020204" pitchFamily="34" charset="0"/>
              </a:rPr>
              <a:t>yourself:</a:t>
            </a:r>
          </a:p>
          <a:p>
            <a:pPr lvl="1"/>
            <a:r>
              <a:rPr lang="en-CA" sz="2600" dirty="0">
                <a:latin typeface="Century Gothic" panose="020B0502020202020204" pitchFamily="34" charset="0"/>
              </a:rPr>
              <a:t>Why are you running this experiment? </a:t>
            </a:r>
          </a:p>
          <a:p>
            <a:pPr lvl="1"/>
            <a:r>
              <a:rPr lang="en-CA" sz="2600" dirty="0">
                <a:latin typeface="Century Gothic" panose="020B0502020202020204" pitchFamily="34" charset="0"/>
              </a:rPr>
              <a:t>What do you expect will happen?</a:t>
            </a:r>
          </a:p>
          <a:p>
            <a:endParaRPr lang="en-US" dirty="0" smtClean="0">
              <a:latin typeface="Century Gothic" panose="020B0502020202020204" pitchFamily="34" charset="0"/>
            </a:endParaRPr>
          </a:p>
          <a:p>
            <a:r>
              <a:rPr lang="en-US" dirty="0" smtClean="0">
                <a:latin typeface="Century Gothic" panose="020B0502020202020204" pitchFamily="34" charset="0"/>
              </a:rPr>
              <a:t>S.M.A.R.T.</a:t>
            </a:r>
          </a:p>
          <a:p>
            <a:pPr lvl="1"/>
            <a:r>
              <a:rPr lang="en-US" sz="2200" dirty="0" smtClean="0">
                <a:latin typeface="Century Gothic" panose="020B0502020202020204" pitchFamily="34" charset="0"/>
              </a:rPr>
              <a:t>See Annex B for M.I.S.T framework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195521" y="2993731"/>
            <a:ext cx="1508130" cy="1523677"/>
            <a:chOff x="10195521" y="2993731"/>
            <a:chExt cx="1508130" cy="152367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37" t="50954" r="36045" b="36602"/>
            <a:stretch/>
          </p:blipFill>
          <p:spPr>
            <a:xfrm flipH="1">
              <a:off x="10195521" y="2993731"/>
              <a:ext cx="1508130" cy="1523677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10843146" y="3588890"/>
              <a:ext cx="184245" cy="5327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7930416" y="2285846"/>
            <a:ext cx="3423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CLEAR OBJECTIVE </a:t>
            </a:r>
            <a:r>
              <a:rPr lang="en-CA" sz="2000" b="1" dirty="0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+ HYPOTHESIS</a:t>
            </a:r>
            <a:endParaRPr lang="en-US" sz="2000" b="1" dirty="0"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7" t="20971" r="67145" b="66585"/>
          <a:stretch/>
        </p:blipFill>
        <p:spPr>
          <a:xfrm flipH="1">
            <a:off x="7870769" y="3093418"/>
            <a:ext cx="1508130" cy="152367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747613" y="3393917"/>
            <a:ext cx="6061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!</a:t>
            </a:r>
            <a:endParaRPr lang="en-US" sz="5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458427" y="3393592"/>
            <a:ext cx="5780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+</a:t>
            </a:r>
            <a:endParaRPr lang="en-US" sz="5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56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2">
                    <a:lumMod val="75000"/>
                  </a:schemeClr>
                </a:solidFill>
              </a:rPr>
              <a:t>Step </a:t>
            </a:r>
            <a:r>
              <a:rPr lang="en-CA" dirty="0" smtClean="0">
                <a:solidFill>
                  <a:schemeClr val="accent2">
                    <a:lumMod val="75000"/>
                  </a:schemeClr>
                </a:solidFill>
              </a:rPr>
              <a:t>2: Diagnose Behavioural Barriers</a:t>
            </a:r>
            <a:endParaRPr lang="en-CA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CA" b="1" dirty="0" smtClean="0">
              <a:latin typeface="Century Gothic" panose="020B0502020202020204" pitchFamily="34" charset="0"/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021080" y="1473200"/>
            <a:ext cx="10515600" cy="4744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 smtClean="0"/>
          </a:p>
          <a:p>
            <a:r>
              <a:rPr lang="en-US" dirty="0" smtClean="0">
                <a:latin typeface="Century Gothic" panose="020B0502020202020204" pitchFamily="34" charset="0"/>
              </a:rPr>
              <a:t>What is the current state of affairs?</a:t>
            </a:r>
          </a:p>
          <a:p>
            <a:endParaRPr lang="en-US" dirty="0" smtClean="0">
              <a:latin typeface="Century Gothic" panose="020B0502020202020204" pitchFamily="34" charset="0"/>
            </a:endParaRPr>
          </a:p>
          <a:p>
            <a:r>
              <a:rPr lang="en-US" dirty="0" smtClean="0">
                <a:latin typeface="Century Gothic" panose="020B0502020202020204" pitchFamily="34" charset="0"/>
              </a:rPr>
              <a:t>What are the barriers? </a:t>
            </a: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 smtClean="0">
                <a:latin typeface="Century Gothic" panose="020B0502020202020204" pitchFamily="34" charset="0"/>
              </a:rPr>
              <a:t>May need to conduct exploratory work</a:t>
            </a:r>
          </a:p>
          <a:p>
            <a:endParaRPr lang="en-US" dirty="0" smtClean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78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2">
                    <a:lumMod val="75000"/>
                  </a:schemeClr>
                </a:solidFill>
              </a:rPr>
              <a:t>Step </a:t>
            </a:r>
            <a:r>
              <a:rPr lang="en-CA" dirty="0" smtClean="0">
                <a:solidFill>
                  <a:schemeClr val="accent2">
                    <a:lumMod val="75000"/>
                  </a:schemeClr>
                </a:solidFill>
              </a:rPr>
              <a:t>3: Identify Interventions</a:t>
            </a:r>
            <a:endParaRPr lang="en-CA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1080" y="1402080"/>
            <a:ext cx="10515600" cy="481552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b="1" dirty="0" smtClean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21080" y="1473200"/>
            <a:ext cx="10515600" cy="4744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 smtClean="0">
              <a:latin typeface="Century Gothic" panose="020B0502020202020204" pitchFamily="34" charset="0"/>
            </a:endParaRPr>
          </a:p>
          <a:p>
            <a:pPr lvl="1"/>
            <a:r>
              <a:rPr lang="en-US" dirty="0" smtClean="0">
                <a:latin typeface="Century Gothic" panose="020B0502020202020204" pitchFamily="34" charset="0"/>
              </a:rPr>
              <a:t>Identify </a:t>
            </a:r>
            <a:r>
              <a:rPr lang="en-US" dirty="0">
                <a:latin typeface="Century Gothic" panose="020B0502020202020204" pitchFamily="34" charset="0"/>
              </a:rPr>
              <a:t>the interventions </a:t>
            </a:r>
            <a:r>
              <a:rPr lang="en-US" dirty="0" smtClean="0">
                <a:latin typeface="Century Gothic" panose="020B0502020202020204" pitchFamily="34" charset="0"/>
              </a:rPr>
              <a:t>(‘</a:t>
            </a:r>
            <a:r>
              <a:rPr lang="en-US" dirty="0">
                <a:latin typeface="Century Gothic" panose="020B0502020202020204" pitchFamily="34" charset="0"/>
              </a:rPr>
              <a:t>nudges’) that will help to reduce or eliminate the </a:t>
            </a:r>
            <a:r>
              <a:rPr lang="en-US" dirty="0" smtClean="0">
                <a:latin typeface="Century Gothic" panose="020B0502020202020204" pitchFamily="34" charset="0"/>
              </a:rPr>
              <a:t>barriers</a:t>
            </a:r>
          </a:p>
          <a:p>
            <a:pPr lvl="2"/>
            <a:endParaRPr lang="en-US" dirty="0" smtClean="0">
              <a:latin typeface="Century Gothic" panose="020B0502020202020204" pitchFamily="34" charset="0"/>
            </a:endParaRPr>
          </a:p>
          <a:p>
            <a:pPr lvl="1">
              <a:lnSpc>
                <a:spcPct val="120000"/>
              </a:lnSpc>
            </a:pPr>
            <a:r>
              <a:rPr lang="en-CA" dirty="0" smtClean="0">
                <a:latin typeface="Century Gothic" panose="020B0502020202020204" pitchFamily="34" charset="0"/>
              </a:rPr>
              <a:t>Brainstorm </a:t>
            </a:r>
            <a:r>
              <a:rPr lang="en-CA" dirty="0">
                <a:latin typeface="Century Gothic" panose="020B0502020202020204" pitchFamily="34" charset="0"/>
              </a:rPr>
              <a:t>alternative options with potential to improve outcomes</a:t>
            </a:r>
          </a:p>
          <a:p>
            <a:pPr lvl="1">
              <a:lnSpc>
                <a:spcPct val="120000"/>
              </a:lnSpc>
            </a:pPr>
            <a:endParaRPr lang="en-CA" dirty="0">
              <a:latin typeface="Century Gothic" panose="020B0502020202020204" pitchFamily="34" charset="0"/>
            </a:endParaRPr>
          </a:p>
          <a:p>
            <a:pPr lvl="1">
              <a:lnSpc>
                <a:spcPct val="120000"/>
              </a:lnSpc>
            </a:pPr>
            <a:r>
              <a:rPr lang="en-CA" dirty="0">
                <a:latin typeface="Century Gothic" panose="020B0502020202020204" pitchFamily="34" charset="0"/>
              </a:rPr>
              <a:t>Narrow down the option(s) you want to test in an experiment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168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2">
                    <a:lumMod val="75000"/>
                  </a:schemeClr>
                </a:solidFill>
              </a:rPr>
              <a:t>Step </a:t>
            </a:r>
            <a:r>
              <a:rPr lang="en-CA" dirty="0" smtClean="0">
                <a:solidFill>
                  <a:schemeClr val="accent2">
                    <a:lumMod val="75000"/>
                  </a:schemeClr>
                </a:solidFill>
              </a:rPr>
              <a:t>4: Design Intervention(s)</a:t>
            </a:r>
            <a:endParaRPr lang="en-CA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1080" y="1402080"/>
            <a:ext cx="10515600" cy="481552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b="1" dirty="0" smtClean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21080" y="1473200"/>
            <a:ext cx="10515600" cy="474440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>
                <a:latin typeface="Century Gothic" panose="020B0502020202020204" pitchFamily="34" charset="0"/>
              </a:rPr>
              <a:t>Consider existing touchpoints</a:t>
            </a:r>
          </a:p>
          <a:p>
            <a:endParaRPr lang="en-CA" dirty="0">
              <a:latin typeface="Century Gothic" panose="020B0502020202020204" pitchFamily="34" charset="0"/>
            </a:endParaRPr>
          </a:p>
          <a:p>
            <a:r>
              <a:rPr lang="en-CA" dirty="0" smtClean="0">
                <a:latin typeface="Century Gothic" panose="020B0502020202020204" pitchFamily="34" charset="0"/>
              </a:rPr>
              <a:t>Plan </a:t>
            </a:r>
            <a:r>
              <a:rPr lang="en-CA" dirty="0">
                <a:latin typeface="Century Gothic" panose="020B0502020202020204" pitchFamily="34" charset="0"/>
              </a:rPr>
              <a:t>to use administrative data and/or to collect new data</a:t>
            </a:r>
          </a:p>
          <a:p>
            <a:endParaRPr lang="en-CA" dirty="0" smtClean="0">
              <a:latin typeface="Century Gothic" panose="020B0502020202020204" pitchFamily="34" charset="0"/>
            </a:endParaRPr>
          </a:p>
          <a:p>
            <a:r>
              <a:rPr lang="en-CA" dirty="0" smtClean="0">
                <a:latin typeface="Century Gothic" panose="020B0502020202020204" pitchFamily="34" charset="0"/>
              </a:rPr>
              <a:t>Specify </a:t>
            </a:r>
            <a:r>
              <a:rPr lang="en-CA" dirty="0">
                <a:latin typeface="Century Gothic" panose="020B0502020202020204" pitchFamily="34" charset="0"/>
              </a:rPr>
              <a:t>the population on which research is to be </a:t>
            </a:r>
            <a:r>
              <a:rPr lang="en-CA" dirty="0" smtClean="0">
                <a:latin typeface="Century Gothic" panose="020B0502020202020204" pitchFamily="34" charset="0"/>
              </a:rPr>
              <a:t>conducted</a:t>
            </a:r>
          </a:p>
          <a:p>
            <a:pPr lvl="1"/>
            <a:r>
              <a:rPr lang="en-CA" dirty="0">
                <a:latin typeface="Century Gothic" panose="020B0502020202020204" pitchFamily="34" charset="0"/>
              </a:rPr>
              <a:t>Consider target sample size (to ensure sufficient power)</a:t>
            </a:r>
          </a:p>
          <a:p>
            <a:endParaRPr lang="en-CA" dirty="0" smtClean="0">
              <a:latin typeface="Century Gothic" panose="020B0502020202020204" pitchFamily="34" charset="0"/>
            </a:endParaRPr>
          </a:p>
          <a:p>
            <a:r>
              <a:rPr lang="en-CA" dirty="0" smtClean="0">
                <a:latin typeface="Century Gothic" panose="020B0502020202020204" pitchFamily="34" charset="0"/>
              </a:rPr>
              <a:t>Select </a:t>
            </a:r>
            <a:r>
              <a:rPr lang="en-CA" dirty="0">
                <a:latin typeface="Century Gothic" panose="020B0502020202020204" pitchFamily="34" charset="0"/>
              </a:rPr>
              <a:t>a research design and prioritize use of a counterfactual (‘control group’)</a:t>
            </a:r>
          </a:p>
          <a:p>
            <a:endParaRPr lang="en-CA" dirty="0" smtClean="0">
              <a:latin typeface="Century Gothic" panose="020B0502020202020204" pitchFamily="34" charset="0"/>
            </a:endParaRPr>
          </a:p>
          <a:p>
            <a:r>
              <a:rPr lang="en-CA" dirty="0" smtClean="0">
                <a:latin typeface="Century Gothic" panose="020B0502020202020204" pitchFamily="34" charset="0"/>
              </a:rPr>
              <a:t>Verify </a:t>
            </a:r>
            <a:r>
              <a:rPr lang="en-CA" dirty="0">
                <a:latin typeface="Century Gothic" panose="020B0502020202020204" pitchFamily="34" charset="0"/>
              </a:rPr>
              <a:t>availability of necessary resources </a:t>
            </a:r>
            <a:endParaRPr lang="en-CA" dirty="0" smtClean="0">
              <a:latin typeface="Century Gothic" panose="020B0502020202020204" pitchFamily="34" charset="0"/>
            </a:endParaRPr>
          </a:p>
          <a:p>
            <a:endParaRPr lang="en-CA" dirty="0">
              <a:latin typeface="Century Gothic" panose="020B0502020202020204" pitchFamily="34" charset="0"/>
            </a:endParaRPr>
          </a:p>
          <a:p>
            <a:r>
              <a:rPr lang="en-CA" dirty="0" smtClean="0">
                <a:latin typeface="Century Gothic" panose="020B0502020202020204" pitchFamily="34" charset="0"/>
              </a:rPr>
              <a:t>Build </a:t>
            </a:r>
            <a:r>
              <a:rPr lang="en-CA" dirty="0">
                <a:latin typeface="Century Gothic" panose="020B0502020202020204" pitchFamily="34" charset="0"/>
              </a:rPr>
              <a:t>partnerships</a:t>
            </a:r>
            <a:endParaRPr lang="en-US" dirty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44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Learning objectives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838200" y="1574800"/>
            <a:ext cx="10567737" cy="432276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dirty="0" smtClean="0">
                <a:latin typeface="Century Gothic" panose="020B0502020202020204" pitchFamily="34" charset="0"/>
              </a:rPr>
              <a:t>This presentation will give you the answers to the following questions:</a:t>
            </a:r>
          </a:p>
          <a:p>
            <a:pPr marL="0" indent="0">
              <a:buNone/>
            </a:pPr>
            <a:endParaRPr lang="en-CA" dirty="0" smtClean="0">
              <a:latin typeface="Century Gothic" panose="020B0502020202020204" pitchFamily="34" charset="0"/>
            </a:endParaRPr>
          </a:p>
          <a:p>
            <a:pPr lvl="1"/>
            <a:r>
              <a:rPr lang="en-CA" dirty="0" smtClean="0">
                <a:latin typeface="Century Gothic" panose="020B0502020202020204" pitchFamily="34" charset="0"/>
                <a:cs typeface="Arial" pitchFamily="34" charset="0"/>
              </a:rPr>
              <a:t>What is behavioural insights and experimentation?</a:t>
            </a:r>
          </a:p>
          <a:p>
            <a:pPr lvl="1"/>
            <a:endParaRPr lang="en-CA" dirty="0" smtClean="0">
              <a:latin typeface="Century Gothic" panose="020B0502020202020204" pitchFamily="34" charset="0"/>
              <a:cs typeface="Arial" pitchFamily="34" charset="0"/>
            </a:endParaRPr>
          </a:p>
          <a:p>
            <a:pPr lvl="1"/>
            <a:r>
              <a:rPr lang="en-CA" dirty="0" smtClean="0">
                <a:latin typeface="Century Gothic" panose="020B0502020202020204" pitchFamily="34" charset="0"/>
                <a:cs typeface="Arial" pitchFamily="34" charset="0"/>
              </a:rPr>
              <a:t>Why are behavioural insights and experimentation valuable?</a:t>
            </a:r>
          </a:p>
          <a:p>
            <a:pPr lvl="1"/>
            <a:endParaRPr lang="en-CA" dirty="0" smtClean="0">
              <a:latin typeface="Century Gothic" panose="020B0502020202020204" pitchFamily="34" charset="0"/>
              <a:cs typeface="Arial" pitchFamily="34" charset="0"/>
            </a:endParaRPr>
          </a:p>
          <a:p>
            <a:pPr lvl="1"/>
            <a:r>
              <a:rPr lang="en-CA" dirty="0" smtClean="0">
                <a:latin typeface="Century Gothic" panose="020B0502020202020204" pitchFamily="34" charset="0"/>
                <a:cs typeface="Arial" pitchFamily="34" charset="0"/>
              </a:rPr>
              <a:t>How can you apply behavioural insights and experimentation in the government context?</a:t>
            </a:r>
            <a:endParaRPr lang="en-CA" dirty="0">
              <a:latin typeface="Century Gothic" panose="020B0502020202020204" pitchFamily="34" charset="0"/>
              <a:cs typeface="Arial" pitchFamily="34" charset="0"/>
            </a:endParaRPr>
          </a:p>
          <a:p>
            <a:endParaRPr lang="en-US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9673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The Gold Standard RCT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615760" y="1412109"/>
            <a:ext cx="9448121" cy="4733217"/>
            <a:chOff x="1615760" y="1412109"/>
            <a:chExt cx="9448121" cy="4733217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5760" y="1412109"/>
              <a:ext cx="9448121" cy="4733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558118" y="5701553"/>
              <a:ext cx="16674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CA" sz="1200" b="1" dirty="0" smtClean="0"/>
                <a:t>= No change observed</a:t>
              </a:r>
              <a:endParaRPr lang="en-US" sz="12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628965" y="5710518"/>
              <a:ext cx="2070847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CA" sz="1200" b="1" dirty="0" smtClean="0"/>
                <a:t>= Desired  change observed</a:t>
              </a:r>
              <a:endParaRPr lang="en-US" sz="1200" b="1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2">
                    <a:lumMod val="75000"/>
                  </a:schemeClr>
                </a:solidFill>
              </a:rPr>
              <a:t>Step 5</a:t>
            </a:r>
            <a:r>
              <a:rPr lang="en-CA" dirty="0" smtClean="0">
                <a:solidFill>
                  <a:schemeClr val="accent2">
                    <a:lumMod val="75000"/>
                  </a:schemeClr>
                </a:solidFill>
              </a:rPr>
              <a:t>: Test Intervention(s)</a:t>
            </a:r>
            <a:endParaRPr lang="en-CA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1080" y="1402080"/>
            <a:ext cx="10515600" cy="481552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b="1" dirty="0" smtClean="0">
              <a:latin typeface="Century Gothic" panose="020B0502020202020204" pitchFamily="34" charset="0"/>
            </a:endParaRP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690688"/>
            <a:ext cx="10515600" cy="4744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CA" dirty="0" smtClean="0">
                <a:latin typeface="Century Gothic" panose="020B0502020202020204" pitchFamily="34" charset="0"/>
              </a:rPr>
              <a:t> Begin </a:t>
            </a:r>
            <a:r>
              <a:rPr lang="en-CA" dirty="0">
                <a:latin typeface="Century Gothic" panose="020B0502020202020204" pitchFamily="34" charset="0"/>
              </a:rPr>
              <a:t>implementation </a:t>
            </a:r>
            <a:r>
              <a:rPr lang="en-CA" dirty="0" smtClean="0">
                <a:latin typeface="Century Gothic" panose="020B0502020202020204" pitchFamily="34" charset="0"/>
              </a:rPr>
              <a:t>phase</a:t>
            </a:r>
          </a:p>
          <a:p>
            <a:pPr marL="0" indent="0"/>
            <a:endParaRPr lang="en-CA" dirty="0" smtClean="0">
              <a:latin typeface="Century Gothic" panose="020B0502020202020204" pitchFamily="34" charset="0"/>
            </a:endParaRPr>
          </a:p>
          <a:p>
            <a:pPr marL="0" indent="0"/>
            <a:r>
              <a:rPr lang="en-CA" dirty="0" smtClean="0">
                <a:latin typeface="Century Gothic" panose="020B0502020202020204" pitchFamily="34" charset="0"/>
              </a:rPr>
              <a:t> Monitor </a:t>
            </a:r>
            <a:r>
              <a:rPr lang="en-CA" dirty="0">
                <a:latin typeface="Century Gothic" panose="020B0502020202020204" pitchFamily="34" charset="0"/>
              </a:rPr>
              <a:t>and record changes made to the intervention </a:t>
            </a:r>
            <a:r>
              <a:rPr lang="en-CA" dirty="0" smtClean="0">
                <a:latin typeface="Century Gothic" panose="020B0502020202020204" pitchFamily="34" charset="0"/>
              </a:rPr>
              <a:t>tested</a:t>
            </a:r>
          </a:p>
          <a:p>
            <a:pPr marL="0" indent="0"/>
            <a:endParaRPr lang="en-CA" dirty="0">
              <a:latin typeface="Century Gothic" panose="020B0502020202020204" pitchFamily="34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CA" dirty="0">
                <a:latin typeface="Century Gothic" panose="020B0502020202020204" pitchFamily="34" charset="0"/>
              </a:rPr>
              <a:t> </a:t>
            </a:r>
            <a:endParaRPr lang="en-CA" b="1" i="1" dirty="0">
              <a:latin typeface="Century Gothic" panose="020B0502020202020204" pitchFamily="34" charset="0"/>
            </a:endParaRP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CA" b="1" i="1" dirty="0">
                <a:latin typeface="Century Gothic" panose="020B0502020202020204" pitchFamily="34" charset="0"/>
              </a:rPr>
              <a:t>Congratulations! You just ran an experiment.</a:t>
            </a:r>
            <a:endParaRPr lang="en-CA" b="1" dirty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997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2">
                    <a:lumMod val="75000"/>
                  </a:schemeClr>
                </a:solidFill>
              </a:rPr>
              <a:t>Step 6</a:t>
            </a:r>
            <a:r>
              <a:rPr lang="en-CA" dirty="0" smtClean="0">
                <a:solidFill>
                  <a:schemeClr val="accent2">
                    <a:lumMod val="75000"/>
                  </a:schemeClr>
                </a:solidFill>
              </a:rPr>
              <a:t>: Analyze Results &amp; Scale Up</a:t>
            </a:r>
            <a:endParaRPr lang="en-CA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1080" y="1402080"/>
            <a:ext cx="10515600" cy="481552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b="1" dirty="0" smtClean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21080" y="1473200"/>
            <a:ext cx="10515600" cy="4744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 smtClean="0"/>
          </a:p>
          <a:p>
            <a:endParaRPr lang="en-CA" dirty="0"/>
          </a:p>
          <a:p>
            <a:pPr marL="0" indent="0"/>
            <a:r>
              <a:rPr lang="en-CA" dirty="0" smtClean="0">
                <a:latin typeface="Century Gothic" panose="020B0502020202020204" pitchFamily="34" charset="0"/>
              </a:rPr>
              <a:t> Analyze </a:t>
            </a:r>
            <a:r>
              <a:rPr lang="en-CA" dirty="0">
                <a:latin typeface="Century Gothic" panose="020B0502020202020204" pitchFamily="34" charset="0"/>
              </a:rPr>
              <a:t>data</a:t>
            </a:r>
          </a:p>
          <a:p>
            <a:pPr marL="0" indent="0"/>
            <a:endParaRPr lang="en-CA" dirty="0">
              <a:latin typeface="Century Gothic" panose="020B0502020202020204" pitchFamily="34" charset="0"/>
            </a:endParaRPr>
          </a:p>
          <a:p>
            <a:pPr marL="0" indent="0"/>
            <a:r>
              <a:rPr lang="en-CA" dirty="0">
                <a:latin typeface="Century Gothic" panose="020B0502020202020204" pitchFamily="34" charset="0"/>
              </a:rPr>
              <a:t> Draft report on methods, findings, and </a:t>
            </a:r>
            <a:r>
              <a:rPr lang="en-CA" dirty="0" smtClean="0">
                <a:latin typeface="Century Gothic" panose="020B0502020202020204" pitchFamily="34" charset="0"/>
              </a:rPr>
              <a:t>recommendations</a:t>
            </a:r>
          </a:p>
          <a:p>
            <a:pPr marL="0" indent="0"/>
            <a:endParaRPr lang="en-CA" dirty="0">
              <a:latin typeface="Century Gothic" panose="020B0502020202020204" pitchFamily="34" charset="0"/>
            </a:endParaRPr>
          </a:p>
          <a:p>
            <a:pPr marL="0" indent="0"/>
            <a:r>
              <a:rPr lang="en-CA" dirty="0" smtClean="0">
                <a:latin typeface="Century Gothic" panose="020B0502020202020204" pitchFamily="34" charset="0"/>
              </a:rPr>
              <a:t> Consider if further iterations make sense</a:t>
            </a:r>
          </a:p>
          <a:p>
            <a:pPr marL="0" indent="0"/>
            <a:endParaRPr lang="en-CA" dirty="0">
              <a:latin typeface="Century Gothic" panose="020B0502020202020204" pitchFamily="34" charset="0"/>
            </a:endParaRPr>
          </a:p>
          <a:p>
            <a:pPr marL="0" indent="0"/>
            <a:r>
              <a:rPr lang="en-CA" dirty="0" smtClean="0">
                <a:latin typeface="Century Gothic" panose="020B0502020202020204" pitchFamily="34" charset="0"/>
              </a:rPr>
              <a:t> Determine next steps</a:t>
            </a:r>
            <a:endParaRPr lang="en-CA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4474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294270"/>
          </a:xfrm>
        </p:spPr>
        <p:txBody>
          <a:bodyPr>
            <a:noAutofit/>
          </a:bodyPr>
          <a:lstStyle/>
          <a:p>
            <a:pPr algn="ctr"/>
            <a:r>
              <a:rPr lang="en-CA" sz="6000" dirty="0"/>
              <a:t/>
            </a:r>
            <a:br>
              <a:rPr lang="en-CA" sz="6000" dirty="0"/>
            </a:br>
            <a:r>
              <a:rPr lang="en-CA" sz="6000" dirty="0" smtClean="0"/>
              <a:t>Let’s try it out!</a:t>
            </a:r>
            <a:endParaRPr lang="en-CA" sz="6000" dirty="0"/>
          </a:p>
        </p:txBody>
      </p:sp>
    </p:spTree>
    <p:extLst>
      <p:ext uri="{BB962C8B-B14F-4D97-AF65-F5344CB8AC3E}">
        <p14:creationId xmlns:p14="http://schemas.microsoft.com/office/powerpoint/2010/main" val="14238146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Take-Away Messages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5168"/>
            <a:ext cx="10515600" cy="5115697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>
                <a:latin typeface="Century Gothic" panose="020B0502020202020204" pitchFamily="34" charset="0"/>
              </a:rPr>
              <a:t>Behavioural Insights and experimentation can be powerful tools for understanding clients’ experiences and behaviours, and designing more effective interventions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dirty="0" smtClean="0">
                <a:latin typeface="Century Gothic" panose="020B0502020202020204" pitchFamily="34" charset="0"/>
              </a:rPr>
              <a:t>Client-centered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dirty="0" smtClean="0">
                <a:latin typeface="Century Gothic" panose="020B0502020202020204" pitchFamily="34" charset="0"/>
              </a:rPr>
              <a:t>Evidence-based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dirty="0" smtClean="0">
                <a:latin typeface="Century Gothic" panose="020B0502020202020204" pitchFamily="34" charset="0"/>
              </a:rPr>
              <a:t>Cost-effective</a:t>
            </a:r>
          </a:p>
          <a:p>
            <a:pPr lvl="1"/>
            <a:endParaRPr lang="en-US" sz="3200" dirty="0">
              <a:latin typeface="Century Gothic" panose="020B0502020202020204" pitchFamily="34" charset="0"/>
            </a:endParaRPr>
          </a:p>
          <a:p>
            <a:r>
              <a:rPr lang="en-US" sz="3200" dirty="0" smtClean="0">
                <a:latin typeface="Century Gothic" panose="020B0502020202020204" pitchFamily="34" charset="0"/>
              </a:rPr>
              <a:t>Testing is key to understanding what works and what does not</a:t>
            </a:r>
          </a:p>
          <a:p>
            <a:pPr lvl="1"/>
            <a:r>
              <a:rPr lang="en-US" sz="3200" dirty="0" smtClean="0">
                <a:latin typeface="Century Gothic" panose="020B0502020202020204" pitchFamily="34" charset="0"/>
              </a:rPr>
              <a:t>Being open to failure is a necessary part of the process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r>
              <a:rPr lang="en-CA" sz="3200" dirty="0">
                <a:latin typeface="Century Gothic" pitchFamily="34" charset="0"/>
              </a:rPr>
              <a:t>The effectiveness of the experimentation system (</a:t>
            </a:r>
            <a:r>
              <a:rPr lang="en-CA" sz="3200" i="1" dirty="0">
                <a:latin typeface="Century Gothic" pitchFamily="34" charset="0"/>
              </a:rPr>
              <a:t>i.e.</a:t>
            </a:r>
            <a:r>
              <a:rPr lang="en-CA" sz="3200" dirty="0">
                <a:latin typeface="Century Gothic" pitchFamily="34" charset="0"/>
              </a:rPr>
              <a:t> its ability to consistently and reliably develop to achieve the goals and priorities of the government) depends on collective effort, involving action from different actors at the </a:t>
            </a:r>
            <a:r>
              <a:rPr lang="en-CA" sz="3200" b="1" dirty="0">
                <a:latin typeface="Century Gothic" pitchFamily="34" charset="0"/>
              </a:rPr>
              <a:t>individual</a:t>
            </a:r>
            <a:r>
              <a:rPr lang="en-CA" sz="3200" dirty="0">
                <a:latin typeface="Century Gothic" pitchFamily="34" charset="0"/>
              </a:rPr>
              <a:t>, </a:t>
            </a:r>
            <a:r>
              <a:rPr lang="en-CA" sz="3200" b="1" dirty="0">
                <a:latin typeface="Century Gothic" pitchFamily="34" charset="0"/>
              </a:rPr>
              <a:t>organizational</a:t>
            </a:r>
            <a:r>
              <a:rPr lang="en-CA" sz="3200" dirty="0">
                <a:latin typeface="Century Gothic" pitchFamily="34" charset="0"/>
              </a:rPr>
              <a:t>, and </a:t>
            </a:r>
            <a:r>
              <a:rPr lang="en-CA" sz="3200" b="1" dirty="0">
                <a:latin typeface="Century Gothic" pitchFamily="34" charset="0"/>
              </a:rPr>
              <a:t>system </a:t>
            </a:r>
            <a:r>
              <a:rPr lang="en-CA" sz="3200" dirty="0">
                <a:latin typeface="Century Gothic" pitchFamily="34" charset="0"/>
              </a:rPr>
              <a:t>levels</a:t>
            </a:r>
          </a:p>
          <a:p>
            <a:endParaRPr lang="en-CA" sz="3200" dirty="0">
              <a:latin typeface="Century Gothic" pitchFamily="34" charset="0"/>
            </a:endParaRPr>
          </a:p>
          <a:p>
            <a:r>
              <a:rPr lang="en-CA" sz="3200" dirty="0">
                <a:latin typeface="Century Gothic" pitchFamily="34" charset="0"/>
              </a:rPr>
              <a:t>Think about ways you can use experimentation in your work</a:t>
            </a:r>
          </a:p>
          <a:p>
            <a:pPr lvl="1"/>
            <a:r>
              <a:rPr lang="en-CA" sz="3200" dirty="0">
                <a:latin typeface="Century Gothic" pitchFamily="34" charset="0"/>
              </a:rPr>
              <a:t>Annex </a:t>
            </a:r>
            <a:r>
              <a:rPr lang="en-CA" sz="3200" dirty="0" smtClean="0">
                <a:latin typeface="Century Gothic" pitchFamily="34" charset="0"/>
              </a:rPr>
              <a:t>C </a:t>
            </a:r>
            <a:r>
              <a:rPr lang="en-CA" sz="3200" dirty="0">
                <a:latin typeface="Century Gothic" pitchFamily="34" charset="0"/>
              </a:rPr>
              <a:t>and </a:t>
            </a:r>
            <a:r>
              <a:rPr lang="en-CA" sz="3200" dirty="0" smtClean="0">
                <a:latin typeface="Century Gothic" pitchFamily="34" charset="0"/>
              </a:rPr>
              <a:t>D </a:t>
            </a:r>
            <a:r>
              <a:rPr lang="en-CA" sz="3200" dirty="0">
                <a:latin typeface="Century Gothic" pitchFamily="34" charset="0"/>
              </a:rPr>
              <a:t>for more info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251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009754" y="1148465"/>
            <a:ext cx="1024663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CA" sz="4000" b="1" dirty="0" smtClean="0">
              <a:solidFill>
                <a:prstClr val="white"/>
              </a:solidFill>
              <a:latin typeface="Century Gothic" panose="020B0502020202020204" pitchFamily="34" charset="0"/>
              <a:cs typeface="Arial" pitchFamily="34" charset="0"/>
            </a:endParaRPr>
          </a:p>
          <a:p>
            <a:pPr algn="ctr"/>
            <a:r>
              <a:rPr lang="en-CA" sz="6000" b="1" dirty="0" smtClean="0">
                <a:solidFill>
                  <a:prstClr val="white"/>
                </a:solidFill>
                <a:latin typeface="Century Gothic" panose="020B0502020202020204" pitchFamily="34" charset="0"/>
                <a:cs typeface="Arial" pitchFamily="34" charset="0"/>
              </a:rPr>
              <a:t>Questions?</a:t>
            </a:r>
            <a:endParaRPr lang="en-US" sz="6000" b="1" dirty="0" smtClean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pPr algn="ctr"/>
            <a:endParaRPr lang="en-US" sz="3200" b="1" dirty="0" smtClean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pPr algn="ctr"/>
            <a:endParaRPr lang="en-US" sz="3200" b="1" dirty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pPr algn="ctr"/>
            <a:endParaRPr lang="en-US" sz="3200" b="1" dirty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pPr algn="ctr"/>
            <a:endParaRPr lang="en-US" sz="3200" b="1" dirty="0" smtClean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sz="3200" b="1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Jenelle Power				Justine Baron </a:t>
            </a:r>
            <a:r>
              <a:rPr lang="en-US" sz="2800" b="1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jenelle.power@cic.gc.ca		justin.baron@cic.gc.ca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589085" cy="641838"/>
          </a:xfrm>
          <a:prstGeom prst="rect">
            <a:avLst/>
          </a:prstGeom>
          <a:solidFill>
            <a:srgbClr val="DB5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90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2640502" y="1179525"/>
            <a:ext cx="1636236" cy="4796929"/>
            <a:chOff x="1069996" y="1179614"/>
            <a:chExt cx="1518868" cy="4796929"/>
          </a:xfrm>
        </p:grpSpPr>
        <p:sp>
          <p:nvSpPr>
            <p:cNvPr id="38" name="Isosceles Triangle 37"/>
            <p:cNvSpPr/>
            <p:nvPr/>
          </p:nvSpPr>
          <p:spPr>
            <a:xfrm rot="10800000">
              <a:off x="1069996" y="5480657"/>
              <a:ext cx="1518865" cy="495886"/>
            </a:xfrm>
            <a:prstGeom prst="triangl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069998" y="1179614"/>
              <a:ext cx="1518866" cy="430104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33000">
                  <a:schemeClr val="accent2"/>
                </a:gs>
                <a:gs pos="59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20000"/>
                    <a:lumOff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006995" y="347241"/>
            <a:ext cx="109612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b="1" dirty="0" smtClean="0">
                <a:latin typeface="Century Gothic" pitchFamily="34" charset="0"/>
              </a:rPr>
              <a:t>Annex A. Experimentation maturity model</a:t>
            </a:r>
            <a:endParaRPr lang="en-US" sz="4000" b="1" dirty="0">
              <a:latin typeface="Century Gothic" pitchFamily="34" charset="0"/>
            </a:endParaRPr>
          </a:p>
        </p:txBody>
      </p:sp>
      <p:sp>
        <p:nvSpPr>
          <p:cNvPr id="23" name="Rectangle 22"/>
          <p:cNvSpPr/>
          <p:nvPr/>
        </p:nvSpPr>
        <p:spPr bwMode="ltGray">
          <a:xfrm>
            <a:off x="1069997" y="6189446"/>
            <a:ext cx="3206738" cy="30609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lnSpc>
                <a:spcPct val="90000"/>
              </a:lnSpc>
            </a:pPr>
            <a:r>
              <a:rPr lang="en-CA" b="1" dirty="0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ENABLING ENVIRONMENT</a:t>
            </a:r>
            <a:endParaRPr lang="en-CA" b="1" dirty="0"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1069996" y="1179614"/>
            <a:ext cx="1518868" cy="4796929"/>
            <a:chOff x="1069996" y="1179614"/>
            <a:chExt cx="1518868" cy="4796929"/>
          </a:xfrm>
        </p:grpSpPr>
        <p:sp>
          <p:nvSpPr>
            <p:cNvPr id="35" name="Isosceles Triangle 34"/>
            <p:cNvSpPr/>
            <p:nvPr/>
          </p:nvSpPr>
          <p:spPr>
            <a:xfrm rot="10800000">
              <a:off x="1069996" y="5480657"/>
              <a:ext cx="1518865" cy="495886"/>
            </a:xfrm>
            <a:prstGeom prst="triangl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1069998" y="1179614"/>
              <a:ext cx="1518866" cy="430104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33000">
                  <a:schemeClr val="accent2"/>
                </a:gs>
                <a:gs pos="59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20000"/>
                    <a:lumOff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518852"/>
              </p:ext>
            </p:extLst>
          </p:nvPr>
        </p:nvGraphicFramePr>
        <p:xfrm>
          <a:off x="1069996" y="1129743"/>
          <a:ext cx="3206740" cy="4304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9379"/>
                <a:gridCol w="1657361"/>
              </a:tblGrid>
              <a:tr h="8608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dirty="0" smtClean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Mindset</a:t>
                      </a:r>
                    </a:p>
                  </a:txBody>
                  <a:tcPr marR="182880" anchor="ctr"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spc="-20" baseline="0" dirty="0" smtClean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Organization</a:t>
                      </a:r>
                    </a:p>
                  </a:txBody>
                  <a:tcPr marR="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608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Embracing Failure</a:t>
                      </a:r>
                      <a:endParaRPr lang="en-CA" sz="1600" b="1" baseline="30000" dirty="0" smtClean="0">
                        <a:solidFill>
                          <a:schemeClr val="tx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R="182880" anchor="ctr"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Governance &amp; Incentives</a:t>
                      </a:r>
                    </a:p>
                  </a:txBody>
                  <a:tcPr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608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Questioning Assumptions</a:t>
                      </a:r>
                    </a:p>
                  </a:txBody>
                  <a:tcPr marR="182880" anchor="ctr"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Dedicated Resources</a:t>
                      </a:r>
                    </a:p>
                  </a:txBody>
                  <a:tcPr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608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Informed Action</a:t>
                      </a:r>
                    </a:p>
                  </a:txBody>
                  <a:tcPr marR="182880" anchor="ctr"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Building Capabilities</a:t>
                      </a:r>
                    </a:p>
                  </a:txBody>
                  <a:tcPr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6082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R="182880" anchor="ctr"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spc="-9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Horizontality</a:t>
                      </a:r>
                      <a:r>
                        <a:rPr lang="en-CA" sz="1600" spc="-90" baseline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 </a:t>
                      </a:r>
                      <a:r>
                        <a:rPr lang="en-CA" sz="1600" spc="-9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&amp;</a:t>
                      </a:r>
                      <a:r>
                        <a:rPr lang="en-CA" sz="1600" spc="-90" baseline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 </a:t>
                      </a:r>
                      <a:r>
                        <a:rPr lang="en-CA" sz="1600" spc="-20" baseline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Collaboration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40" name="Group 39"/>
          <p:cNvGrpSpPr/>
          <p:nvPr/>
        </p:nvGrpSpPr>
        <p:grpSpPr>
          <a:xfrm>
            <a:off x="6192118" y="1170582"/>
            <a:ext cx="2053166" cy="4796929"/>
            <a:chOff x="1069996" y="1179614"/>
            <a:chExt cx="1518868" cy="4796929"/>
          </a:xfrm>
        </p:grpSpPr>
        <p:sp>
          <p:nvSpPr>
            <p:cNvPr id="41" name="Isosceles Triangle 40"/>
            <p:cNvSpPr/>
            <p:nvPr/>
          </p:nvSpPr>
          <p:spPr>
            <a:xfrm rot="10800000">
              <a:off x="1069996" y="5480657"/>
              <a:ext cx="1518865" cy="495886"/>
            </a:xfrm>
            <a:prstGeom prst="triangle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069998" y="1179614"/>
              <a:ext cx="1518866" cy="4301043"/>
            </a:xfrm>
            <a:prstGeom prst="rect">
              <a:avLst/>
            </a:prstGeom>
            <a:gradFill>
              <a:gsLst>
                <a:gs pos="0">
                  <a:schemeClr val="accent5">
                    <a:lumMod val="75000"/>
                  </a:schemeClr>
                </a:gs>
                <a:gs pos="33000">
                  <a:schemeClr val="accent5">
                    <a:lumMod val="60000"/>
                    <a:lumOff val="40000"/>
                  </a:schemeClr>
                </a:gs>
                <a:gs pos="59000">
                  <a:schemeClr val="accent5">
                    <a:lumMod val="40000"/>
                    <a:lumOff val="60000"/>
                  </a:schemeClr>
                </a:gs>
                <a:gs pos="100000">
                  <a:schemeClr val="accent5">
                    <a:lumMod val="20000"/>
                    <a:lumOff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4445741" y="1170671"/>
            <a:ext cx="1694735" cy="4796929"/>
            <a:chOff x="1069996" y="1179614"/>
            <a:chExt cx="1518868" cy="4796929"/>
          </a:xfrm>
        </p:grpSpPr>
        <p:sp>
          <p:nvSpPr>
            <p:cNvPr id="44" name="Isosceles Triangle 43"/>
            <p:cNvSpPr/>
            <p:nvPr/>
          </p:nvSpPr>
          <p:spPr>
            <a:xfrm rot="10800000">
              <a:off x="1069996" y="5480657"/>
              <a:ext cx="1518865" cy="495886"/>
            </a:xfrm>
            <a:prstGeom prst="triangle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069998" y="1179614"/>
              <a:ext cx="1518866" cy="4301043"/>
            </a:xfrm>
            <a:prstGeom prst="rect">
              <a:avLst/>
            </a:prstGeom>
            <a:gradFill>
              <a:gsLst>
                <a:gs pos="0">
                  <a:schemeClr val="accent5">
                    <a:lumMod val="75000"/>
                  </a:schemeClr>
                </a:gs>
                <a:gs pos="33000">
                  <a:schemeClr val="accent5">
                    <a:lumMod val="60000"/>
                    <a:lumOff val="40000"/>
                  </a:schemeClr>
                </a:gs>
                <a:gs pos="59000">
                  <a:schemeClr val="accent5">
                    <a:lumMod val="40000"/>
                    <a:lumOff val="60000"/>
                  </a:schemeClr>
                </a:gs>
                <a:gs pos="100000">
                  <a:schemeClr val="accent5">
                    <a:lumMod val="20000"/>
                    <a:lumOff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6678153"/>
              </p:ext>
            </p:extLst>
          </p:nvPr>
        </p:nvGraphicFramePr>
        <p:xfrm>
          <a:off x="4445740" y="1129743"/>
          <a:ext cx="3799544" cy="4304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5033"/>
                <a:gridCol w="2054511"/>
              </a:tblGrid>
              <a:tr h="8608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dirty="0" smtClean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Producing Evidence</a:t>
                      </a:r>
                    </a:p>
                  </a:txBody>
                  <a:tcPr marR="182880" anchor="ctr"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spc="-20" baseline="0" dirty="0" smtClean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Mobilization </a:t>
                      </a:r>
                      <a:br>
                        <a:rPr lang="en-CA" sz="1800" spc="-20" baseline="0" dirty="0" smtClean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</a:br>
                      <a:r>
                        <a:rPr lang="en-CA" sz="1800" spc="-20" baseline="0" dirty="0" smtClean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of Evidence</a:t>
                      </a:r>
                    </a:p>
                  </a:txBody>
                  <a:tcPr marR="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608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Exploration &amp; Methodology</a:t>
                      </a:r>
                    </a:p>
                  </a:txBody>
                  <a:tcPr marR="182880" anchor="ctr"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Dissemination </a:t>
                      </a:r>
                      <a:b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</a:br>
                      <a: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of Results </a:t>
                      </a:r>
                    </a:p>
                  </a:txBody>
                  <a:tcPr marL="18288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608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Ethics &amp; Evidence Integrity</a:t>
                      </a:r>
                    </a:p>
                  </a:txBody>
                  <a:tcPr marR="182880" anchor="ctr"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Evidence-Informed </a:t>
                      </a:r>
                      <a:r>
                        <a:rPr lang="en-CA" sz="1600" spc="-20" baseline="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Recommendations</a:t>
                      </a:r>
                    </a:p>
                  </a:txBody>
                  <a:tcPr marL="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608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Data &amp; Evidence Management</a:t>
                      </a:r>
                    </a:p>
                  </a:txBody>
                  <a:tcPr marR="182880" anchor="ctr"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6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Process Improvement</a:t>
                      </a:r>
                    </a:p>
                  </a:txBody>
                  <a:tcPr marL="18288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60824"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Evidence</a:t>
                      </a:r>
                      <a:r>
                        <a:rPr lang="en-US" dirty="0" smtClean="0"/>
                        <a:t> 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Analysis</a:t>
                      </a:r>
                    </a:p>
                  </a:txBody>
                  <a:tcPr marR="182880" anchor="ctr"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CA" sz="1600" spc="-20" baseline="0" dirty="0" smtClean="0">
                        <a:solidFill>
                          <a:schemeClr val="tx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L="18288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47" name="Rectangle 46"/>
          <p:cNvSpPr/>
          <p:nvPr/>
        </p:nvSpPr>
        <p:spPr bwMode="ltGray">
          <a:xfrm>
            <a:off x="4701582" y="6203186"/>
            <a:ext cx="3206738" cy="30609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lnSpc>
                <a:spcPct val="90000"/>
              </a:lnSpc>
            </a:pPr>
            <a:r>
              <a:rPr lang="en-CA" b="1" dirty="0" smtClean="0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rPr>
              <a:t>EXPERIMENTATION</a:t>
            </a:r>
            <a:endParaRPr lang="en-CA" b="1" dirty="0">
              <a:solidFill>
                <a:schemeClr val="accent5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379155" y="2573111"/>
            <a:ext cx="2194704" cy="419308"/>
          </a:xfrm>
          <a:prstGeom prst="rect">
            <a:avLst/>
          </a:prstGeom>
          <a:noFill/>
        </p:spPr>
        <p:txBody>
          <a:bodyPr wrap="square" lIns="0" tIns="0" rIns="91440" bIns="0" rtlCol="0">
            <a:noAutofit/>
          </a:bodyPr>
          <a:lstStyle/>
          <a:p>
            <a:pPr>
              <a:spcAft>
                <a:spcPts val="200"/>
              </a:spcAft>
              <a:defRPr/>
            </a:pPr>
            <a:r>
              <a:rPr lang="en-US" sz="1600" b="1" dirty="0" smtClean="0">
                <a:solidFill>
                  <a:srgbClr val="506372"/>
                </a:solidFill>
                <a:latin typeface="Century Gothic" panose="020B0502020202020204" pitchFamily="34" charset="0"/>
              </a:rPr>
              <a:t>Developing </a:t>
            </a:r>
            <a:br>
              <a:rPr lang="en-US" sz="1600" b="1" dirty="0" smtClean="0">
                <a:solidFill>
                  <a:srgbClr val="506372"/>
                </a:solidFill>
                <a:latin typeface="Century Gothic" panose="020B0502020202020204" pitchFamily="34" charset="0"/>
              </a:rPr>
            </a:br>
            <a:r>
              <a:rPr lang="en-US" sz="1600" dirty="0" smtClean="0">
                <a:solidFill>
                  <a:srgbClr val="506372"/>
                </a:solidFill>
                <a:latin typeface="Century Gothic" panose="020B0502020202020204" pitchFamily="34" charset="0"/>
              </a:rPr>
              <a:t>Emerging practices</a:t>
            </a:r>
          </a:p>
          <a:p>
            <a:pPr>
              <a:spcAft>
                <a:spcPts val="200"/>
              </a:spcAft>
              <a:defRPr/>
            </a:pPr>
            <a:endParaRPr lang="en-US" sz="1600" dirty="0" smtClean="0">
              <a:solidFill>
                <a:srgbClr val="506372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379155" y="1752306"/>
            <a:ext cx="2194704" cy="419308"/>
          </a:xfrm>
          <a:prstGeom prst="rect">
            <a:avLst/>
          </a:prstGeom>
          <a:noFill/>
        </p:spPr>
        <p:txBody>
          <a:bodyPr wrap="square" lIns="0" tIns="0" rIns="91440" bIns="0" rtlCol="0">
            <a:noAutofit/>
          </a:bodyPr>
          <a:lstStyle/>
          <a:p>
            <a:pPr>
              <a:spcAft>
                <a:spcPts val="200"/>
              </a:spcAft>
              <a:defRPr/>
            </a:pPr>
            <a:r>
              <a:rPr lang="en-US" sz="1600" b="1" dirty="0" smtClean="0">
                <a:solidFill>
                  <a:srgbClr val="506372"/>
                </a:solidFill>
                <a:latin typeface="Century Gothic" panose="020B0502020202020204" pitchFamily="34" charset="0"/>
              </a:rPr>
              <a:t>Initial </a:t>
            </a:r>
            <a:br>
              <a:rPr lang="en-US" sz="1600" b="1" dirty="0" smtClean="0">
                <a:solidFill>
                  <a:srgbClr val="506372"/>
                </a:solidFill>
                <a:latin typeface="Century Gothic" panose="020B0502020202020204" pitchFamily="34" charset="0"/>
              </a:rPr>
            </a:br>
            <a:r>
              <a:rPr lang="en-US" sz="1600" dirty="0" smtClean="0">
                <a:solidFill>
                  <a:srgbClr val="506372"/>
                </a:solidFill>
                <a:latin typeface="Century Gothic" panose="020B0502020202020204" pitchFamily="34" charset="0"/>
              </a:rPr>
              <a:t>Little to no presence</a:t>
            </a:r>
          </a:p>
          <a:p>
            <a:pPr>
              <a:spcAft>
                <a:spcPts val="200"/>
              </a:spcAft>
              <a:defRPr/>
            </a:pPr>
            <a:endParaRPr lang="en-US" sz="1600" dirty="0" smtClean="0">
              <a:solidFill>
                <a:srgbClr val="506372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Right Arrow 53"/>
          <p:cNvSpPr/>
          <p:nvPr/>
        </p:nvSpPr>
        <p:spPr bwMode="ltGray">
          <a:xfrm rot="5400000">
            <a:off x="7259475" y="3439558"/>
            <a:ext cx="3126632" cy="573812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Oval 55"/>
          <p:cNvSpPr/>
          <p:nvPr/>
        </p:nvSpPr>
        <p:spPr bwMode="ltGray">
          <a:xfrm>
            <a:off x="8585822" y="2615612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b" anchorCtr="0"/>
          <a:lstStyle/>
          <a:p>
            <a:pPr algn="ctr">
              <a:lnSpc>
                <a:spcPct val="80000"/>
              </a:lnSpc>
            </a:pPr>
            <a:r>
              <a:rPr lang="en-US" sz="2800" b="1" dirty="0">
                <a:solidFill>
                  <a:schemeClr val="tx1"/>
                </a:solidFill>
                <a:latin typeface="Century Gothic" panose="020B0502020202020204" pitchFamily="34" charset="0"/>
              </a:rPr>
              <a:t>2</a:t>
            </a:r>
          </a:p>
        </p:txBody>
      </p:sp>
      <p:sp>
        <p:nvSpPr>
          <p:cNvPr id="57" name="Oval 56"/>
          <p:cNvSpPr/>
          <p:nvPr/>
        </p:nvSpPr>
        <p:spPr bwMode="ltGray">
          <a:xfrm>
            <a:off x="8585822" y="1733360"/>
            <a:ext cx="457200" cy="457200"/>
          </a:xfrm>
          <a:prstGeom prst="ellipse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b" anchorCtr="0"/>
          <a:lstStyle/>
          <a:p>
            <a:pPr algn="ctr">
              <a:lnSpc>
                <a:spcPct val="80000"/>
              </a:lnSpc>
            </a:pPr>
            <a:r>
              <a:rPr lang="en-US" sz="2800" b="1" dirty="0" smtClean="0">
                <a:solidFill>
                  <a:schemeClr val="tx1"/>
                </a:solidFill>
                <a:latin typeface="Century Gothic" panose="020B0502020202020204" pitchFamily="34" charset="0"/>
              </a:rPr>
              <a:t>1</a:t>
            </a:r>
          </a:p>
        </p:txBody>
      </p:sp>
      <p:sp>
        <p:nvSpPr>
          <p:cNvPr id="58" name="Oval 57"/>
          <p:cNvSpPr/>
          <p:nvPr/>
        </p:nvSpPr>
        <p:spPr bwMode="ltGray">
          <a:xfrm>
            <a:off x="8585822" y="3497864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b" anchorCtr="0"/>
          <a:lstStyle/>
          <a:p>
            <a:pPr algn="ctr">
              <a:lnSpc>
                <a:spcPct val="70000"/>
              </a:lnSpc>
            </a:pPr>
            <a:r>
              <a:rPr lang="en-US" sz="2800" b="1" dirty="0">
                <a:solidFill>
                  <a:schemeClr val="tx1"/>
                </a:solidFill>
                <a:latin typeface="Century Gothic" panose="020B0502020202020204" pitchFamily="34" charset="0"/>
              </a:rPr>
              <a:t>3</a:t>
            </a:r>
          </a:p>
        </p:txBody>
      </p:sp>
      <p:sp>
        <p:nvSpPr>
          <p:cNvPr id="59" name="Oval 58"/>
          <p:cNvSpPr/>
          <p:nvPr/>
        </p:nvSpPr>
        <p:spPr bwMode="ltGray">
          <a:xfrm>
            <a:off x="8585822" y="5338568"/>
            <a:ext cx="457200" cy="4572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b" anchorCtr="0"/>
          <a:lstStyle/>
          <a:p>
            <a:pPr algn="ctr">
              <a:lnSpc>
                <a:spcPct val="70000"/>
              </a:lnSpc>
            </a:pPr>
            <a:r>
              <a:rPr lang="en-US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</a:p>
        </p:txBody>
      </p:sp>
      <p:sp>
        <p:nvSpPr>
          <p:cNvPr id="60" name="Oval 59"/>
          <p:cNvSpPr/>
          <p:nvPr/>
        </p:nvSpPr>
        <p:spPr bwMode="ltGray">
          <a:xfrm>
            <a:off x="8585822" y="4380116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b" anchorCtr="0"/>
          <a:lstStyle/>
          <a:p>
            <a:pPr algn="ctr">
              <a:lnSpc>
                <a:spcPct val="70000"/>
              </a:lnSpc>
            </a:pPr>
            <a:r>
              <a:rPr lang="en-US" sz="2800" b="1" dirty="0">
                <a:solidFill>
                  <a:schemeClr val="tx1"/>
                </a:solidFill>
                <a:latin typeface="Century Gothic" panose="020B0502020202020204" pitchFamily="34" charset="0"/>
              </a:rPr>
              <a:t>4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9379155" y="5341339"/>
            <a:ext cx="2194704" cy="419308"/>
          </a:xfrm>
          <a:prstGeom prst="rect">
            <a:avLst/>
          </a:prstGeom>
          <a:noFill/>
        </p:spPr>
        <p:txBody>
          <a:bodyPr wrap="square" lIns="0" tIns="0" rIns="91440" bIns="0" rtlCol="0">
            <a:noAutofit/>
          </a:bodyPr>
          <a:lstStyle/>
          <a:p>
            <a:pPr>
              <a:spcAft>
                <a:spcPts val="200"/>
              </a:spcAft>
              <a:defRPr/>
            </a:pPr>
            <a:r>
              <a:rPr lang="en-US" sz="1600" b="1" dirty="0" smtClean="0">
                <a:latin typeface="Century Gothic" panose="020B0502020202020204" pitchFamily="34" charset="0"/>
              </a:rPr>
              <a:t>Leader</a:t>
            </a:r>
            <a:br>
              <a:rPr lang="en-US" sz="1600" b="1" dirty="0" smtClean="0">
                <a:latin typeface="Century Gothic" panose="020B0502020202020204" pitchFamily="34" charset="0"/>
              </a:rPr>
            </a:br>
            <a:r>
              <a:rPr lang="en-US" sz="1600" dirty="0" smtClean="0">
                <a:latin typeface="Century Gothic" panose="020B0502020202020204" pitchFamily="34" charset="0"/>
              </a:rPr>
              <a:t>World leader</a:t>
            </a:r>
          </a:p>
          <a:p>
            <a:pPr>
              <a:spcAft>
                <a:spcPts val="200"/>
              </a:spcAft>
              <a:defRPr/>
            </a:pPr>
            <a:endParaRPr lang="en-US" sz="1600" dirty="0" smtClean="0">
              <a:latin typeface="Century Gothic" panose="020B0502020202020204" pitchFamily="34" charset="0"/>
            </a:endParaRPr>
          </a:p>
        </p:txBody>
      </p:sp>
      <p:sp>
        <p:nvSpPr>
          <p:cNvPr id="62" name="Title 1"/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581417" y="1196404"/>
            <a:ext cx="3248633" cy="914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i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i="0" dirty="0" smtClean="0">
                <a:solidFill>
                  <a:srgbClr val="506372"/>
                </a:solidFill>
                <a:latin typeface="Century Gothic" panose="020B0502020202020204" pitchFamily="34" charset="0"/>
              </a:rPr>
              <a:t>MATURITY LEVELS</a:t>
            </a:r>
            <a:endParaRPr lang="en-US" sz="1800" i="0" dirty="0">
              <a:solidFill>
                <a:srgbClr val="506372"/>
              </a:solidFill>
              <a:latin typeface="Century Gothic" panose="020B0502020202020204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9379154" y="4367797"/>
            <a:ext cx="2609661" cy="419308"/>
          </a:xfrm>
          <a:prstGeom prst="rect">
            <a:avLst/>
          </a:prstGeom>
          <a:noFill/>
        </p:spPr>
        <p:txBody>
          <a:bodyPr wrap="square" lIns="0" tIns="0" rIns="91440" bIns="0" rtlCol="0">
            <a:noAutofit/>
          </a:bodyPr>
          <a:lstStyle/>
          <a:p>
            <a:pPr>
              <a:spcAft>
                <a:spcPts val="200"/>
              </a:spcAft>
              <a:defRPr/>
            </a:pPr>
            <a:r>
              <a:rPr lang="en-US" sz="1600" b="1" dirty="0" smtClean="0">
                <a:solidFill>
                  <a:srgbClr val="506372"/>
                </a:solidFill>
                <a:latin typeface="Century Gothic" panose="020B0502020202020204" pitchFamily="34" charset="0"/>
              </a:rPr>
              <a:t>Excelling</a:t>
            </a:r>
          </a:p>
          <a:p>
            <a:pPr>
              <a:spcAft>
                <a:spcPts val="200"/>
              </a:spcAft>
              <a:defRPr/>
            </a:pPr>
            <a:r>
              <a:rPr lang="en-US" sz="1600" dirty="0" smtClean="0">
                <a:solidFill>
                  <a:srgbClr val="506372"/>
                </a:solidFill>
                <a:latin typeface="Century Gothic" panose="020B0502020202020204" pitchFamily="34" charset="0"/>
              </a:rPr>
              <a:t>Exceptional &amp; proactive</a:t>
            </a:r>
          </a:p>
          <a:p>
            <a:pPr>
              <a:spcAft>
                <a:spcPts val="200"/>
              </a:spcAft>
              <a:defRPr/>
            </a:pPr>
            <a:endParaRPr lang="en-US" sz="1600" dirty="0" smtClean="0">
              <a:solidFill>
                <a:srgbClr val="506372"/>
              </a:solidFill>
              <a:latin typeface="Century Gothic" panose="020B0502020202020204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9379155" y="3470454"/>
            <a:ext cx="2589068" cy="419308"/>
          </a:xfrm>
          <a:prstGeom prst="rect">
            <a:avLst/>
          </a:prstGeom>
          <a:noFill/>
        </p:spPr>
        <p:txBody>
          <a:bodyPr wrap="square" lIns="0" tIns="0" rIns="91440" bIns="0" rtlCol="0">
            <a:noAutofit/>
          </a:bodyPr>
          <a:lstStyle/>
          <a:p>
            <a:pPr>
              <a:spcAft>
                <a:spcPts val="200"/>
              </a:spcAft>
              <a:defRPr/>
            </a:pPr>
            <a:r>
              <a:rPr lang="en-US" sz="1600" b="1" dirty="0" smtClean="0">
                <a:solidFill>
                  <a:srgbClr val="506372"/>
                </a:solidFill>
                <a:latin typeface="Century Gothic" panose="020B0502020202020204" pitchFamily="34" charset="0"/>
              </a:rPr>
              <a:t>Established</a:t>
            </a:r>
          </a:p>
          <a:p>
            <a:pPr>
              <a:spcAft>
                <a:spcPts val="200"/>
              </a:spcAft>
              <a:defRPr/>
            </a:pPr>
            <a:r>
              <a:rPr lang="en-US" sz="1600" dirty="0" smtClean="0">
                <a:solidFill>
                  <a:srgbClr val="506372"/>
                </a:solidFill>
                <a:latin typeface="Century Gothic" panose="020B0502020202020204" pitchFamily="34" charset="0"/>
              </a:rPr>
              <a:t>Established &amp; successful</a:t>
            </a:r>
          </a:p>
          <a:p>
            <a:pPr>
              <a:spcAft>
                <a:spcPts val="200"/>
              </a:spcAft>
              <a:defRPr/>
            </a:pPr>
            <a:endParaRPr lang="en-US" sz="1600" dirty="0" smtClean="0">
              <a:solidFill>
                <a:srgbClr val="506372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8585822" y="1533525"/>
            <a:ext cx="3263278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51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Annex B. Identifying opportunities for </a:t>
            </a:r>
            <a:r>
              <a:rPr lang="en-US" dirty="0" err="1" smtClean="0"/>
              <a:t>Behavioural</a:t>
            </a:r>
            <a:r>
              <a:rPr lang="en-US" dirty="0" smtClean="0"/>
              <a:t> Insights and experimentation</a:t>
            </a:r>
            <a:endParaRPr lang="en-CA" dirty="0"/>
          </a:p>
        </p:txBody>
      </p:sp>
      <p:sp>
        <p:nvSpPr>
          <p:cNvPr id="4" name="Oval 3"/>
          <p:cNvSpPr/>
          <p:nvPr/>
        </p:nvSpPr>
        <p:spPr>
          <a:xfrm>
            <a:off x="5040256" y="1682999"/>
            <a:ext cx="632077" cy="636155"/>
          </a:xfrm>
          <a:prstGeom prst="ellipse">
            <a:avLst/>
          </a:prstGeom>
          <a:solidFill>
            <a:srgbClr val="D76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/>
          </a:p>
        </p:txBody>
      </p:sp>
      <p:sp>
        <p:nvSpPr>
          <p:cNvPr id="5" name="Oval 4"/>
          <p:cNvSpPr/>
          <p:nvPr/>
        </p:nvSpPr>
        <p:spPr>
          <a:xfrm>
            <a:off x="7472711" y="1679301"/>
            <a:ext cx="632077" cy="636155"/>
          </a:xfrm>
          <a:prstGeom prst="ellipse">
            <a:avLst/>
          </a:prstGeom>
          <a:solidFill>
            <a:srgbClr val="D76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/>
          </a:p>
        </p:txBody>
      </p:sp>
      <p:sp>
        <p:nvSpPr>
          <p:cNvPr id="6" name="Oval 5"/>
          <p:cNvSpPr/>
          <p:nvPr/>
        </p:nvSpPr>
        <p:spPr>
          <a:xfrm>
            <a:off x="9952084" y="1663432"/>
            <a:ext cx="632077" cy="636155"/>
          </a:xfrm>
          <a:prstGeom prst="ellipse">
            <a:avLst/>
          </a:prstGeom>
          <a:solidFill>
            <a:srgbClr val="D76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/>
          </a:p>
        </p:txBody>
      </p:sp>
      <p:sp>
        <p:nvSpPr>
          <p:cNvPr id="7" name="Oval 6"/>
          <p:cNvSpPr/>
          <p:nvPr/>
        </p:nvSpPr>
        <p:spPr>
          <a:xfrm>
            <a:off x="2479855" y="1679301"/>
            <a:ext cx="632077" cy="636155"/>
          </a:xfrm>
          <a:prstGeom prst="ellipse">
            <a:avLst/>
          </a:prstGeom>
          <a:solidFill>
            <a:srgbClr val="D76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/>
          </a:p>
        </p:txBody>
      </p:sp>
      <p:sp>
        <p:nvSpPr>
          <p:cNvPr id="8" name="Rectangle 7"/>
          <p:cNvSpPr/>
          <p:nvPr/>
        </p:nvSpPr>
        <p:spPr>
          <a:xfrm>
            <a:off x="1937818" y="2124562"/>
            <a:ext cx="1337226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5867" dirty="0">
                <a:latin typeface="Century Gothic" panose="020B0502020202020204" pitchFamily="34" charset="0"/>
                <a:cs typeface="Arial" panose="020B0604020202020204" pitchFamily="34" charset="0"/>
              </a:rPr>
              <a:t>M</a:t>
            </a:r>
            <a:endParaRPr lang="en-CA" sz="4800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708537" y="2158038"/>
            <a:ext cx="816249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5867" dirty="0">
                <a:latin typeface="Century Gothic" panose="020B0502020202020204" pitchFamily="34" charset="0"/>
                <a:cs typeface="Arial" panose="020B0604020202020204" pitchFamily="34" charset="0"/>
              </a:rPr>
              <a:t>I</a:t>
            </a:r>
            <a:endParaRPr lang="en-CA" sz="5867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034689" y="2158492"/>
            <a:ext cx="1021433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5867" dirty="0">
                <a:latin typeface="Century Gothic" panose="020B0502020202020204" pitchFamily="34" charset="0"/>
                <a:cs typeface="Arial" panose="020B0604020202020204" pitchFamily="34" charset="0"/>
              </a:rPr>
              <a:t>S</a:t>
            </a:r>
            <a:endParaRPr lang="en-CA" sz="5867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551065" y="2166792"/>
            <a:ext cx="966931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5867" dirty="0">
                <a:latin typeface="Century Gothic" panose="020B0502020202020204" pitchFamily="34" charset="0"/>
                <a:cs typeface="Arial" panose="020B0604020202020204" pitchFamily="34" charset="0"/>
              </a:rPr>
              <a:t>T</a:t>
            </a:r>
            <a:endParaRPr lang="en-CA" sz="5867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678534" y="2968049"/>
            <a:ext cx="24208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400" dirty="0">
                <a:latin typeface="Century Gothic" panose="020B0502020202020204" pitchFamily="34" charset="0"/>
                <a:cs typeface="Arial" panose="020B0604020202020204" pitchFamily="34" charset="0"/>
              </a:rPr>
              <a:t>Measurable</a:t>
            </a:r>
            <a:endParaRPr lang="en-CA" sz="2400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177275" y="2968049"/>
            <a:ext cx="21146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400" dirty="0">
                <a:latin typeface="Century Gothic" panose="020B0502020202020204" pitchFamily="34" charset="0"/>
                <a:cs typeface="Arial" panose="020B0604020202020204" pitchFamily="34" charset="0"/>
              </a:rPr>
              <a:t>Important</a:t>
            </a:r>
            <a:endParaRPr lang="en-CA" sz="2400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793554" y="2968049"/>
            <a:ext cx="18742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400" dirty="0">
                <a:latin typeface="Century Gothic" panose="020B0502020202020204" pitchFamily="34" charset="0"/>
                <a:cs typeface="Arial" panose="020B0604020202020204" pitchFamily="34" charset="0"/>
              </a:rPr>
              <a:t>Sizeable</a:t>
            </a:r>
            <a:endParaRPr lang="en-CA" sz="2400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930167" y="2946492"/>
            <a:ext cx="24384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400" dirty="0" err="1">
                <a:latin typeface="Century Gothic" panose="020B0502020202020204" pitchFamily="34" charset="0"/>
                <a:cs typeface="Arial" panose="020B0604020202020204" pitchFamily="34" charset="0"/>
              </a:rPr>
              <a:t>Touchpoints</a:t>
            </a:r>
            <a:endParaRPr lang="en-CA" sz="2400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884650" y="3460491"/>
            <a:ext cx="2214739" cy="2359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0990" lvl="1" indent="-38099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Is the behaviour </a:t>
            </a:r>
            <a:r>
              <a:rPr lang="en-CA" sz="1600" b="1" dirty="0">
                <a:latin typeface="Century Gothic" panose="020B0502020202020204" pitchFamily="34" charset="0"/>
                <a:cs typeface="Calibri" panose="020F0502020204030204" pitchFamily="34" charset="0"/>
              </a:rPr>
              <a:t>observable</a:t>
            </a: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? </a:t>
            </a:r>
            <a:endParaRPr lang="en-CA" sz="1600" dirty="0" smtClean="0">
              <a:latin typeface="Century Gothic" panose="020B0502020202020204" pitchFamily="34" charset="0"/>
              <a:cs typeface="Calibri" panose="020F0502020204030204" pitchFamily="34" charset="0"/>
            </a:endParaRPr>
          </a:p>
          <a:p>
            <a:pPr marL="380990" lvl="1" indent="-38099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CA" sz="1600" dirty="0" smtClean="0">
                <a:latin typeface="Century Gothic" panose="020B0502020202020204" pitchFamily="34" charset="0"/>
                <a:cs typeface="Calibri" panose="020F0502020204030204" pitchFamily="34" charset="0"/>
              </a:rPr>
              <a:t>Is </a:t>
            </a: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the behaviour already recorded as </a:t>
            </a:r>
            <a:r>
              <a:rPr lang="en-CA" sz="1600" b="1" dirty="0">
                <a:latin typeface="Century Gothic" panose="020B0502020202020204" pitchFamily="34" charset="0"/>
                <a:cs typeface="Calibri" panose="020F0502020204030204" pitchFamily="34" charset="0"/>
              </a:rPr>
              <a:t>administrative data </a:t>
            </a: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or could be recorded easily?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45196" y="3460491"/>
            <a:ext cx="1920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80990" lvl="2" indent="-38099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/>
            </a:pP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Is there a </a:t>
            </a:r>
            <a:r>
              <a:rPr lang="en-CA" sz="1600" b="1" dirty="0">
                <a:latin typeface="Century Gothic" panose="020B0502020202020204" pitchFamily="34" charset="0"/>
                <a:cs typeface="Calibri" panose="020F0502020204030204" pitchFamily="34" charset="0"/>
              </a:rPr>
              <a:t>sufficient</a:t>
            </a: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 </a:t>
            </a:r>
            <a:r>
              <a:rPr lang="en-CA" sz="1600" b="1" dirty="0">
                <a:latin typeface="Century Gothic" panose="020B0502020202020204" pitchFamily="34" charset="0"/>
                <a:cs typeface="Calibri" panose="020F0502020204030204" pitchFamily="34" charset="0"/>
              </a:rPr>
              <a:t>sample size </a:t>
            </a: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to conduct statistical analyses (usually thousands of individuals)?</a:t>
            </a:r>
          </a:p>
        </p:txBody>
      </p:sp>
      <p:sp>
        <p:nvSpPr>
          <p:cNvPr id="18" name="Rectangle 17"/>
          <p:cNvSpPr/>
          <p:nvPr/>
        </p:nvSpPr>
        <p:spPr>
          <a:xfrm>
            <a:off x="9221776" y="3510245"/>
            <a:ext cx="1920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80990" lvl="2" indent="-38099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/>
            </a:pP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Is there an existing or low-cost opportunity to </a:t>
            </a:r>
            <a:r>
              <a:rPr lang="en-CA" sz="1600" b="1" dirty="0">
                <a:latin typeface="Century Gothic" panose="020B0502020202020204" pitchFamily="34" charset="0"/>
                <a:cs typeface="Calibri" panose="020F0502020204030204" pitchFamily="34" charset="0"/>
              </a:rPr>
              <a:t>deliver an intervention</a:t>
            </a: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 to the focal population?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278200" y="3460491"/>
            <a:ext cx="2110416" cy="3098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0990" lvl="1" indent="-38099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Does the desired behaviour change have </a:t>
            </a:r>
            <a:r>
              <a:rPr lang="en-CA" sz="1600" b="1" dirty="0">
                <a:latin typeface="Century Gothic" panose="020B0502020202020204" pitchFamily="34" charset="0"/>
                <a:cs typeface="Calibri" panose="020F0502020204030204" pitchFamily="34" charset="0"/>
              </a:rPr>
              <a:t>consequential policy implications</a:t>
            </a: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?</a:t>
            </a:r>
          </a:p>
          <a:p>
            <a:pPr marL="380990" lvl="1" indent="-38099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What </a:t>
            </a:r>
            <a:r>
              <a:rPr lang="en-CA" sz="1600" b="1" dirty="0">
                <a:latin typeface="Century Gothic" panose="020B0502020202020204" pitchFamily="34" charset="0"/>
                <a:cs typeface="Calibri" panose="020F0502020204030204" pitchFamily="34" charset="0"/>
              </a:rPr>
              <a:t>evidence</a:t>
            </a:r>
            <a:r>
              <a:rPr lang="en-CA" sz="1600" dirty="0">
                <a:latin typeface="Century Gothic" panose="020B0502020202020204" pitchFamily="34" charset="0"/>
                <a:cs typeface="Calibri" panose="020F0502020204030204" pitchFamily="34" charset="0"/>
              </a:rPr>
              <a:t> exists that this behaviour change would be important?</a:t>
            </a:r>
          </a:p>
        </p:txBody>
      </p:sp>
      <p:pic>
        <p:nvPicPr>
          <p:cNvPr id="20" name="Picture 4" descr="Image result for people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4255" y="1749914"/>
            <a:ext cx="489313" cy="489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Image result for touch transparent icon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3113" y="1755336"/>
            <a:ext cx="457841" cy="457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Image result for ruler icon"/>
          <p:cNvPicPr>
            <a:picLocks noChangeAspect="1" noChangeArrowheads="1"/>
          </p:cNvPicPr>
          <p:nvPr/>
        </p:nvPicPr>
        <p:blipFill>
          <a:blip r:embed="rId4" cstate="email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7971" y="1814554"/>
            <a:ext cx="424673" cy="424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8" descr="Image result for exclamation mark triangle transparent rounded corners"/>
          <p:cNvPicPr>
            <a:picLocks noChangeAspect="1" noChangeArrowheads="1"/>
          </p:cNvPicPr>
          <p:nvPr/>
        </p:nvPicPr>
        <p:blipFill>
          <a:blip r:embed="rId5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504" y="1723863"/>
            <a:ext cx="504677" cy="469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7335027" y="6114751"/>
            <a:ext cx="44320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entury Gothic" panose="020B0502020202020204" pitchFamily="34" charset="0"/>
              </a:rPr>
              <a:t>Source: Ontario </a:t>
            </a:r>
            <a:r>
              <a:rPr lang="en-US" sz="1400" dirty="0" err="1" smtClean="0">
                <a:latin typeface="Century Gothic" panose="020B0502020202020204" pitchFamily="34" charset="0"/>
              </a:rPr>
              <a:t>Behavioural</a:t>
            </a:r>
            <a:r>
              <a:rPr lang="en-US" sz="1400" dirty="0" smtClean="0">
                <a:latin typeface="Century Gothic" panose="020B0502020202020204" pitchFamily="34" charset="0"/>
              </a:rPr>
              <a:t> Insights Unit (2018). </a:t>
            </a:r>
            <a:r>
              <a:rPr lang="en" sz="1400" dirty="0">
                <a:latin typeface="Century Gothic" panose="020B0502020202020204" pitchFamily="34" charset="0"/>
              </a:rPr>
              <a:t>Targeting MIST Behaviour Change </a:t>
            </a:r>
            <a:r>
              <a:rPr lang="en" sz="1400" dirty="0" smtClean="0">
                <a:latin typeface="Century Gothic" panose="020B0502020202020204" pitchFamily="34" charset="0"/>
              </a:rPr>
              <a:t>Opportunities.</a:t>
            </a:r>
            <a:r>
              <a:rPr lang="en" sz="1400" dirty="0">
                <a:latin typeface="Century Gothic" panose="020B0502020202020204" pitchFamily="34" charset="0"/>
              </a:rPr>
              <a:t/>
            </a:r>
            <a:br>
              <a:rPr lang="en" sz="1400" dirty="0">
                <a:latin typeface="Century Gothic" panose="020B0502020202020204" pitchFamily="34" charset="0"/>
              </a:rPr>
            </a:br>
            <a:endParaRPr lang="en-US" sz="1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40676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>
                <a:cs typeface="Arial" pitchFamily="34" charset="0"/>
              </a:rPr>
              <a:t>Annex C. Examples of projects in the GC</a:t>
            </a:r>
            <a:endParaRPr lang="en-US" dirty="0"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9151" y="1878323"/>
            <a:ext cx="9778453" cy="4061048"/>
          </a:xfrm>
        </p:spPr>
        <p:txBody>
          <a:bodyPr>
            <a:normAutofit/>
          </a:bodyPr>
          <a:lstStyle/>
          <a:p>
            <a:r>
              <a:rPr lang="en-CA" sz="2200" dirty="0" err="1">
                <a:latin typeface="Century Gothic" panose="020B0502020202020204" pitchFamily="34" charset="0"/>
                <a:cs typeface="Arial" pitchFamily="34" charset="0"/>
              </a:rPr>
              <a:t>NRCan</a:t>
            </a:r>
            <a:r>
              <a:rPr lang="en-CA" sz="2200" dirty="0">
                <a:latin typeface="Century Gothic" panose="020B0502020202020204" pitchFamily="34" charset="0"/>
                <a:cs typeface="Arial" pitchFamily="34" charset="0"/>
              </a:rPr>
              <a:t>: </a:t>
            </a:r>
            <a:r>
              <a:rPr lang="en-CA" sz="2200" dirty="0">
                <a:latin typeface="Century Gothic" panose="020B0502020202020204" pitchFamily="34" charset="0"/>
                <a:cs typeface="Arial" pitchFamily="34" charset="0"/>
                <a:hlinkClick r:id="rId2"/>
              </a:rPr>
              <a:t>Energy label experimentation using Carrot rewards </a:t>
            </a:r>
            <a:endParaRPr lang="en-CA" sz="2200" dirty="0" smtClean="0">
              <a:latin typeface="Century Gothic" panose="020B0502020202020204" pitchFamily="34" charset="0"/>
              <a:cs typeface="Arial" pitchFamily="34" charset="0"/>
            </a:endParaRPr>
          </a:p>
          <a:p>
            <a:r>
              <a:rPr lang="en-CA" sz="2200" dirty="0" smtClean="0">
                <a:latin typeface="Century Gothic" panose="020B0502020202020204" pitchFamily="34" charset="0"/>
                <a:cs typeface="Arial" pitchFamily="34" charset="0"/>
              </a:rPr>
              <a:t>Health Canada: </a:t>
            </a:r>
            <a:r>
              <a:rPr lang="en-CA" sz="2200" dirty="0">
                <a:latin typeface="Century Gothic" panose="020B0502020202020204" pitchFamily="34" charset="0"/>
                <a:cs typeface="Arial" pitchFamily="34" charset="0"/>
                <a:hlinkClick r:id="rId3"/>
              </a:rPr>
              <a:t>PRODigy – Improving customer incidence reporting. </a:t>
            </a:r>
            <a:r>
              <a:rPr lang="en-CA" sz="2200" dirty="0" smtClean="0">
                <a:latin typeface="Century Gothic" panose="020B0502020202020204" pitchFamily="34" charset="0"/>
                <a:cs typeface="Arial" pitchFamily="34" charset="0"/>
                <a:hlinkClick r:id="rId3"/>
              </a:rPr>
              <a:t>ESDC. </a:t>
            </a:r>
            <a:endParaRPr lang="en-CA" sz="2200" dirty="0" smtClean="0">
              <a:latin typeface="Century Gothic" panose="020B0502020202020204" pitchFamily="34" charset="0"/>
              <a:cs typeface="Arial" pitchFamily="34" charset="0"/>
            </a:endParaRPr>
          </a:p>
          <a:p>
            <a:r>
              <a:rPr lang="en-CA" sz="2200" dirty="0" smtClean="0">
                <a:latin typeface="Century Gothic" panose="020B0502020202020204" pitchFamily="34" charset="0"/>
                <a:cs typeface="Arial" pitchFamily="34" charset="0"/>
              </a:rPr>
              <a:t>ESDC: </a:t>
            </a:r>
            <a:r>
              <a:rPr lang="en-CA" sz="2200" dirty="0" smtClean="0">
                <a:latin typeface="Century Gothic" panose="020B0502020202020204" pitchFamily="34" charset="0"/>
                <a:cs typeface="Arial" pitchFamily="34" charset="0"/>
                <a:hlinkClick r:id="rId4"/>
              </a:rPr>
              <a:t>Canada Learning Bond. </a:t>
            </a:r>
            <a:endParaRPr lang="en-CA" sz="2200" dirty="0" smtClean="0">
              <a:latin typeface="Century Gothic" panose="020B0502020202020204" pitchFamily="34" charset="0"/>
              <a:cs typeface="Arial" pitchFamily="34" charset="0"/>
            </a:endParaRPr>
          </a:p>
          <a:p>
            <a:r>
              <a:rPr lang="en-CA" sz="2200" dirty="0" smtClean="0">
                <a:latin typeface="Century Gothic" panose="020B0502020202020204" pitchFamily="34" charset="0"/>
                <a:cs typeface="Arial" pitchFamily="34" charset="0"/>
              </a:rPr>
              <a:t>Statistics Canada: </a:t>
            </a:r>
            <a:r>
              <a:rPr lang="en-CA" sz="2200" dirty="0">
                <a:latin typeface="Century Gothic" panose="020B0502020202020204" pitchFamily="34" charset="0"/>
                <a:cs typeface="Arial" pitchFamily="34" charset="0"/>
                <a:hlinkClick r:id="rId5"/>
              </a:rPr>
              <a:t>Increasing response rates to a Statistics Canada survey. </a:t>
            </a:r>
            <a:endParaRPr lang="en-US" sz="2200" dirty="0">
              <a:latin typeface="Arial" pitchFamily="34" charset="0"/>
              <a:cs typeface="Arial" pitchFamily="34" charset="0"/>
            </a:endParaRPr>
          </a:p>
          <a:p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22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cs typeface="Arial" pitchFamily="34" charset="0"/>
              </a:rPr>
              <a:t>Annex D. Additional Resources</a:t>
            </a:r>
            <a:endParaRPr lang="en-US" dirty="0"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5700"/>
            <a:ext cx="10078455" cy="4525963"/>
          </a:xfrm>
        </p:spPr>
        <p:txBody>
          <a:bodyPr>
            <a:noAutofit/>
          </a:bodyPr>
          <a:lstStyle/>
          <a:p>
            <a:r>
              <a:rPr lang="en-CA" sz="1900" u="sng" dirty="0">
                <a:latin typeface="Century Gothic" panose="020B0502020202020204" pitchFamily="34" charset="0"/>
                <a:hlinkClick r:id="rId2"/>
              </a:rPr>
              <a:t>Behavioural Insights Playbook for Channel Shift</a:t>
            </a:r>
            <a:r>
              <a:rPr lang="en-CA" sz="1900" dirty="0">
                <a:latin typeface="Century Gothic" panose="020B0502020202020204" pitchFamily="34" charset="0"/>
              </a:rPr>
              <a:t>  </a:t>
            </a:r>
          </a:p>
          <a:p>
            <a:pPr lvl="0"/>
            <a:r>
              <a:rPr lang="en-CA" sz="1900" u="sng" dirty="0" smtClean="0">
                <a:latin typeface="Century Gothic" panose="020B0502020202020204" pitchFamily="34" charset="0"/>
                <a:hlinkClick r:id="rId3"/>
              </a:rPr>
              <a:t>EAST</a:t>
            </a:r>
            <a:r>
              <a:rPr lang="en-CA" sz="1900" u="sng" dirty="0">
                <a:latin typeface="Century Gothic" panose="020B0502020202020204" pitchFamily="34" charset="0"/>
                <a:hlinkClick r:id="rId3"/>
              </a:rPr>
              <a:t>: Four Simple Ways to Apply Behavioural Insights</a:t>
            </a:r>
            <a:endParaRPr lang="en-CA" sz="1900" dirty="0">
              <a:latin typeface="Century Gothic" panose="020B0502020202020204" pitchFamily="34" charset="0"/>
            </a:endParaRPr>
          </a:p>
          <a:p>
            <a:pPr lvl="0"/>
            <a:r>
              <a:rPr lang="fr-CA" sz="1900" u="sng" dirty="0" smtClean="0">
                <a:latin typeface="Century Gothic" panose="020B0502020202020204" pitchFamily="34" charset="0"/>
                <a:hlinkClick r:id="rId4"/>
              </a:rPr>
              <a:t>La </a:t>
            </a:r>
            <a:r>
              <a:rPr lang="fr-CA" sz="1900" u="sng" dirty="0">
                <a:latin typeface="Century Gothic" panose="020B0502020202020204" pitchFamily="34" charset="0"/>
                <a:hlinkClick r:id="rId4"/>
              </a:rPr>
              <a:t>stratégie comportementale en survol: Aperçu de l’introspection </a:t>
            </a:r>
            <a:r>
              <a:rPr lang="fr-CA" sz="1900" u="sng" dirty="0" smtClean="0">
                <a:latin typeface="Century Gothic" panose="020B0502020202020204" pitchFamily="34" charset="0"/>
                <a:hlinkClick r:id="rId4"/>
              </a:rPr>
              <a:t>comportementale</a:t>
            </a:r>
            <a:endParaRPr lang="fr-CA" sz="1900" u="sng" dirty="0" smtClean="0">
              <a:latin typeface="Century Gothic" panose="020B0502020202020204" pitchFamily="34" charset="0"/>
            </a:endParaRPr>
          </a:p>
          <a:p>
            <a:pPr lvl="0"/>
            <a:r>
              <a:rPr lang="en-CA" sz="1900" dirty="0" smtClean="0">
                <a:latin typeface="Century Gothic" panose="020B0502020202020204" pitchFamily="34" charset="0"/>
                <a:cs typeface="Arial" pitchFamily="34" charset="0"/>
                <a:hlinkClick r:id="rId5"/>
              </a:rPr>
              <a:t>Towards </a:t>
            </a:r>
            <a:r>
              <a:rPr lang="en-CA" sz="1900" dirty="0">
                <a:latin typeface="Century Gothic" panose="020B0502020202020204" pitchFamily="34" charset="0"/>
                <a:cs typeface="Arial" pitchFamily="34" charset="0"/>
                <a:hlinkClick r:id="rId5"/>
              </a:rPr>
              <a:t>an experimental culture in government: reflections on and from practice. </a:t>
            </a:r>
            <a:endParaRPr lang="en-CA" sz="1900" dirty="0" smtClean="0">
              <a:latin typeface="Century Gothic" panose="020B0502020202020204" pitchFamily="34" charset="0"/>
              <a:cs typeface="Arial" pitchFamily="34" charset="0"/>
            </a:endParaRPr>
          </a:p>
          <a:p>
            <a:r>
              <a:rPr lang="en-CA" sz="1900" dirty="0" smtClean="0">
                <a:latin typeface="Century Gothic" panose="020B0502020202020204" pitchFamily="34" charset="0"/>
                <a:cs typeface="Arial" pitchFamily="34" charset="0"/>
                <a:hlinkClick r:id="rId6"/>
              </a:rPr>
              <a:t>Better public services through experimental government. </a:t>
            </a:r>
            <a:endParaRPr lang="en-CA" sz="1900" dirty="0" smtClean="0">
              <a:latin typeface="Century Gothic" panose="020B0502020202020204" pitchFamily="34" charset="0"/>
              <a:cs typeface="Arial" pitchFamily="34" charset="0"/>
            </a:endParaRPr>
          </a:p>
          <a:p>
            <a:r>
              <a:rPr lang="en-CA" sz="1900" dirty="0" smtClean="0">
                <a:latin typeface="Century Gothic" panose="020B0502020202020204" pitchFamily="34" charset="0"/>
                <a:cs typeface="Arial" pitchFamily="34" charset="0"/>
                <a:hlinkClick r:id="rId7"/>
              </a:rPr>
              <a:t>Test</a:t>
            </a:r>
            <a:r>
              <a:rPr lang="en-CA" sz="1900" dirty="0">
                <a:latin typeface="Century Gothic" panose="020B0502020202020204" pitchFamily="34" charset="0"/>
                <a:cs typeface="Arial" pitchFamily="34" charset="0"/>
                <a:hlinkClick r:id="rId7"/>
              </a:rPr>
              <a:t>, Learn, Adapt: Developing Public Policy with Randomised Controlled Trials </a:t>
            </a:r>
            <a:endParaRPr lang="en-CA" sz="1900" dirty="0" smtClean="0">
              <a:latin typeface="Century Gothic" panose="020B0502020202020204" pitchFamily="34" charset="0"/>
              <a:cs typeface="Arial" pitchFamily="34" charset="0"/>
            </a:endParaRPr>
          </a:p>
          <a:p>
            <a:r>
              <a:rPr lang="en-CA" sz="1900" dirty="0" smtClean="0">
                <a:latin typeface="Century Gothic" panose="020B0502020202020204" pitchFamily="34" charset="0"/>
                <a:cs typeface="Arial" pitchFamily="34" charset="0"/>
                <a:hlinkClick r:id="rId8"/>
              </a:rPr>
              <a:t>Promoting </a:t>
            </a:r>
            <a:r>
              <a:rPr lang="en-CA" sz="1900" dirty="0">
                <a:latin typeface="Century Gothic" panose="020B0502020202020204" pitchFamily="34" charset="0"/>
                <a:cs typeface="Arial" pitchFamily="34" charset="0"/>
                <a:hlinkClick r:id="rId8"/>
              </a:rPr>
              <a:t>experimentation in government – learning from Canada’s experience. </a:t>
            </a:r>
            <a:endParaRPr lang="en-CA" sz="1900" dirty="0" smtClean="0">
              <a:latin typeface="Century Gothic" panose="020B0502020202020204" pitchFamily="34" charset="0"/>
              <a:cs typeface="Arial" pitchFamily="34" charset="0"/>
            </a:endParaRPr>
          </a:p>
          <a:p>
            <a:r>
              <a:rPr lang="en-CA" sz="1900" dirty="0" smtClean="0">
                <a:latin typeface="Century Gothic" panose="020B0502020202020204" pitchFamily="34" charset="0"/>
                <a:cs typeface="Arial" pitchFamily="34" charset="0"/>
                <a:hlinkClick r:id="rId9"/>
              </a:rPr>
              <a:t>Experimentation </a:t>
            </a:r>
            <a:r>
              <a:rPr lang="en-CA" sz="1900" dirty="0">
                <a:latin typeface="Century Gothic" panose="020B0502020202020204" pitchFamily="34" charset="0"/>
                <a:cs typeface="Arial" pitchFamily="34" charset="0"/>
                <a:hlinkClick r:id="rId9"/>
              </a:rPr>
              <a:t>Directive to Deputy Heads. </a:t>
            </a:r>
            <a:endParaRPr lang="en-CA" sz="1900" dirty="0" smtClean="0">
              <a:latin typeface="Century Gothic" panose="020B0502020202020204" pitchFamily="34" charset="0"/>
              <a:cs typeface="Arial" pitchFamily="34" charset="0"/>
            </a:endParaRPr>
          </a:p>
          <a:p>
            <a:r>
              <a:rPr lang="en-CA" sz="1900" dirty="0" smtClean="0">
                <a:latin typeface="Century Gothic" panose="020B0502020202020204" pitchFamily="34" charset="0"/>
                <a:cs typeface="Arial" pitchFamily="34" charset="0"/>
                <a:hlinkClick r:id="rId10"/>
              </a:rPr>
              <a:t>What </a:t>
            </a:r>
            <a:r>
              <a:rPr lang="en-CA" sz="1900" dirty="0">
                <a:latin typeface="Century Gothic" panose="020B0502020202020204" pitchFamily="34" charset="0"/>
                <a:cs typeface="Arial" pitchFamily="34" charset="0"/>
                <a:hlinkClick r:id="rId10"/>
              </a:rPr>
              <a:t>works? Evidence for decision-makers. </a:t>
            </a:r>
            <a:endParaRPr lang="en-CA" sz="1900" dirty="0">
              <a:latin typeface="Century Gothic" panose="020B0502020202020204" pitchFamily="34" charset="0"/>
              <a:cs typeface="Arial" pitchFamily="34" charset="0"/>
            </a:endParaRPr>
          </a:p>
          <a:p>
            <a:r>
              <a:rPr lang="en-CA" sz="1900" dirty="0" smtClean="0">
                <a:latin typeface="Century Gothic" panose="020B0502020202020204" pitchFamily="34" charset="0"/>
                <a:cs typeface="Arial" pitchFamily="34" charset="0"/>
                <a:hlinkClick r:id="rId11"/>
              </a:rPr>
              <a:t>Fears </a:t>
            </a:r>
            <a:r>
              <a:rPr lang="en-CA" sz="1900" dirty="0">
                <a:latin typeface="Century Gothic" panose="020B0502020202020204" pitchFamily="34" charset="0"/>
                <a:cs typeface="Arial" pitchFamily="34" charset="0"/>
                <a:hlinkClick r:id="rId11"/>
              </a:rPr>
              <a:t>and assumptions.</a:t>
            </a:r>
            <a:r>
              <a:rPr lang="en-US" sz="1900" dirty="0">
                <a:latin typeface="Century Gothic" panose="020B0502020202020204" pitchFamily="34" charset="0"/>
                <a:cs typeface="Arial" pitchFamily="34" charset="0"/>
                <a:hlinkClick r:id="rId11"/>
              </a:rPr>
              <a:t> </a:t>
            </a:r>
            <a:endParaRPr lang="en-US" sz="1900" dirty="0">
              <a:latin typeface="Century Gothic" panose="020B0502020202020204" pitchFamily="34" charset="0"/>
              <a:cs typeface="Arial" pitchFamily="34" charset="0"/>
            </a:endParaRPr>
          </a:p>
          <a:p>
            <a:r>
              <a:rPr lang="en-CA" sz="1900" dirty="0" smtClean="0">
                <a:latin typeface="Century Gothic" panose="020B0502020202020204" pitchFamily="34" charset="0"/>
                <a:cs typeface="Arial" pitchFamily="34" charset="0"/>
                <a:hlinkClick r:id="rId12"/>
              </a:rPr>
              <a:t>How </a:t>
            </a:r>
            <a:r>
              <a:rPr lang="en-CA" sz="1900" dirty="0">
                <a:latin typeface="Century Gothic" panose="020B0502020202020204" pitchFamily="34" charset="0"/>
                <a:cs typeface="Arial" pitchFamily="34" charset="0"/>
                <a:hlinkClick r:id="rId12"/>
              </a:rPr>
              <a:t>Experiments craft better policy: inside the World’s What Works teams.</a:t>
            </a:r>
            <a:r>
              <a:rPr lang="en-US" sz="1900" dirty="0">
                <a:latin typeface="Century Gothic" panose="020B0502020202020204" pitchFamily="34" charset="0"/>
                <a:cs typeface="Arial" pitchFamily="34" charset="0"/>
                <a:hlinkClick r:id="rId12"/>
              </a:rPr>
              <a:t> </a:t>
            </a:r>
            <a:endParaRPr lang="en-US" sz="1900" dirty="0">
              <a:latin typeface="Century Gothic" panose="020B0502020202020204" pitchFamily="34" charset="0"/>
              <a:cs typeface="Arial" pitchFamily="34" charset="0"/>
            </a:endParaRPr>
          </a:p>
          <a:p>
            <a:r>
              <a:rPr lang="en-CA" sz="1900" dirty="0" smtClean="0">
                <a:latin typeface="Century Gothic" panose="020B0502020202020204" pitchFamily="34" charset="0"/>
                <a:cs typeface="Arial" pitchFamily="34" charset="0"/>
                <a:hlinkClick r:id="rId13"/>
              </a:rPr>
              <a:t>Experimental </a:t>
            </a:r>
            <a:r>
              <a:rPr lang="en-CA" sz="1900" dirty="0">
                <a:latin typeface="Century Gothic" panose="020B0502020202020204" pitchFamily="34" charset="0"/>
                <a:cs typeface="Arial" pitchFamily="34" charset="0"/>
                <a:hlinkClick r:id="rId13"/>
              </a:rPr>
              <a:t>innovation and growth policy: Why do we need it?</a:t>
            </a:r>
            <a:r>
              <a:rPr lang="en-US" sz="1900" dirty="0">
                <a:latin typeface="Century Gothic" panose="020B0502020202020204" pitchFamily="34" charset="0"/>
                <a:cs typeface="Arial" pitchFamily="34" charset="0"/>
                <a:hlinkClick r:id="rId13"/>
              </a:rPr>
              <a:t> </a:t>
            </a:r>
            <a:endParaRPr lang="en-CA" sz="1900" dirty="0">
              <a:latin typeface="Arial" pitchFamily="34" charset="0"/>
              <a:cs typeface="Arial" pitchFamily="34" charset="0"/>
            </a:endParaRPr>
          </a:p>
          <a:p>
            <a:endParaRPr lang="en-CA" sz="1900" dirty="0">
              <a:latin typeface="Arial" pitchFamily="34" charset="0"/>
              <a:cs typeface="Arial" pitchFamily="34" charset="0"/>
            </a:endParaRPr>
          </a:p>
          <a:p>
            <a:endParaRPr lang="en-CA" sz="1900" dirty="0">
              <a:latin typeface="Arial" pitchFamily="34" charset="0"/>
              <a:cs typeface="Arial" pitchFamily="34" charset="0"/>
            </a:endParaRPr>
          </a:p>
          <a:p>
            <a:endParaRPr lang="en-CA" sz="1900" dirty="0">
              <a:latin typeface="Arial" pitchFamily="34" charset="0"/>
              <a:cs typeface="Arial" pitchFamily="34" charset="0"/>
            </a:endParaRPr>
          </a:p>
          <a:p>
            <a:endParaRPr lang="en-CA" sz="1900" dirty="0">
              <a:latin typeface="Arial" pitchFamily="34" charset="0"/>
              <a:cs typeface="Arial" pitchFamily="34" charset="0"/>
              <a:hlinkClick r:id="rId6"/>
            </a:endParaRPr>
          </a:p>
          <a:p>
            <a:endParaRPr lang="en-CA" sz="1900" dirty="0">
              <a:latin typeface="Arial" pitchFamily="34" charset="0"/>
              <a:cs typeface="Arial" pitchFamily="34" charset="0"/>
              <a:hlinkClick r:id="rId6"/>
            </a:endParaRPr>
          </a:p>
          <a:p>
            <a:endParaRPr lang="en-CA" sz="1900" dirty="0">
              <a:latin typeface="Arial" pitchFamily="34" charset="0"/>
              <a:cs typeface="Arial" pitchFamily="34" charset="0"/>
            </a:endParaRPr>
          </a:p>
          <a:p>
            <a:endParaRPr lang="en-CA" sz="1900" dirty="0">
              <a:latin typeface="Arial" pitchFamily="34" charset="0"/>
              <a:cs typeface="Arial" pitchFamily="34" charset="0"/>
            </a:endParaRPr>
          </a:p>
          <a:p>
            <a:endParaRPr lang="en-CA" sz="1900" dirty="0">
              <a:latin typeface="Arial" pitchFamily="34" charset="0"/>
              <a:cs typeface="Arial" pitchFamily="34" charset="0"/>
            </a:endParaRPr>
          </a:p>
          <a:p>
            <a:endParaRPr lang="en-US" sz="19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64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Behavioural Insights (BI)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838200" y="1371601"/>
            <a:ext cx="9372600" cy="4525963"/>
          </a:xfrm>
        </p:spPr>
        <p:txBody>
          <a:bodyPr>
            <a:noAutofit/>
          </a:bodyPr>
          <a:lstStyle/>
          <a:p>
            <a:endParaRPr lang="en-CA" sz="2400" dirty="0"/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CA" sz="2400" dirty="0">
                <a:latin typeface="Century Gothic" panose="020B0502020202020204" pitchFamily="34" charset="0"/>
              </a:rPr>
              <a:t>Behavioural sciences (such as psychology, behavioural economics, and marketing) provide insights on </a:t>
            </a:r>
            <a:r>
              <a:rPr lang="en-CA" sz="2400" dirty="0" smtClean="0">
                <a:latin typeface="Century Gothic" panose="020B0502020202020204" pitchFamily="34" charset="0"/>
              </a:rPr>
              <a:t>how </a:t>
            </a:r>
            <a:r>
              <a:rPr lang="en-CA" sz="2400" dirty="0">
                <a:latin typeface="Century Gothic" panose="020B0502020202020204" pitchFamily="34" charset="0"/>
              </a:rPr>
              <a:t>people make decisions and engage in </a:t>
            </a:r>
            <a:r>
              <a:rPr lang="en-CA" sz="2400" dirty="0" smtClean="0">
                <a:latin typeface="Century Gothic" panose="020B0502020202020204" pitchFamily="34" charset="0"/>
              </a:rPr>
              <a:t>various behaviours</a:t>
            </a:r>
            <a:endParaRPr lang="en-CA" sz="2400" dirty="0">
              <a:latin typeface="Century Gothic" panose="020B0502020202020204" pitchFamily="34" charset="0"/>
            </a:endParaRPr>
          </a:p>
          <a:p>
            <a:endParaRPr lang="en-CA" sz="2400" dirty="0">
              <a:latin typeface="Century Gothic" panose="020B0502020202020204" pitchFamily="34" charset="0"/>
            </a:endParaRPr>
          </a:p>
          <a:p>
            <a:r>
              <a:rPr lang="en-CA" sz="2400" dirty="0">
                <a:latin typeface="Century Gothic" panose="020B0502020202020204" pitchFamily="34" charset="0"/>
              </a:rPr>
              <a:t>Our programs and services work </a:t>
            </a:r>
          </a:p>
          <a:p>
            <a:pPr marL="274320" lvl="1" indent="0">
              <a:buNone/>
            </a:pPr>
            <a:r>
              <a:rPr lang="en-CA" dirty="0" smtClean="0">
                <a:latin typeface="Century Gothic" panose="020B0502020202020204" pitchFamily="34" charset="0"/>
              </a:rPr>
              <a:t>best </a:t>
            </a:r>
            <a:r>
              <a:rPr lang="en-CA" dirty="0">
                <a:latin typeface="Century Gothic" panose="020B0502020202020204" pitchFamily="34" charset="0"/>
              </a:rPr>
              <a:t>when they are designed </a:t>
            </a:r>
            <a:r>
              <a:rPr lang="en-CA" dirty="0" smtClean="0">
                <a:latin typeface="Century Gothic" panose="020B0502020202020204" pitchFamily="34" charset="0"/>
              </a:rPr>
              <a:t>with</a:t>
            </a:r>
          </a:p>
          <a:p>
            <a:pPr marL="274320" lvl="1" indent="0">
              <a:lnSpc>
                <a:spcPct val="100000"/>
              </a:lnSpc>
              <a:buNone/>
            </a:pPr>
            <a:r>
              <a:rPr lang="en-CA" dirty="0" smtClean="0">
                <a:latin typeface="Century Gothic" panose="020B0502020202020204" pitchFamily="34" charset="0"/>
              </a:rPr>
              <a:t>the </a:t>
            </a:r>
            <a:r>
              <a:rPr lang="en-CA" dirty="0">
                <a:latin typeface="Century Gothic" panose="020B0502020202020204" pitchFamily="34" charset="0"/>
              </a:rPr>
              <a:t>people who use them in </a:t>
            </a:r>
            <a:r>
              <a:rPr lang="en-CA" dirty="0" smtClean="0">
                <a:latin typeface="Century Gothic" panose="020B0502020202020204" pitchFamily="34" charset="0"/>
              </a:rPr>
              <a:t>mind</a:t>
            </a:r>
            <a:endParaRPr lang="en-CA" dirty="0">
              <a:latin typeface="Century Gothic" panose="020B0502020202020204" pitchFamily="34" charset="0"/>
            </a:endParaRPr>
          </a:p>
          <a:p>
            <a:endParaRPr lang="en-CA" sz="2400" dirty="0"/>
          </a:p>
          <a:p>
            <a:endParaRPr lang="en-CA" dirty="0"/>
          </a:p>
          <a:p>
            <a:pPr lvl="1"/>
            <a:endParaRPr lang="en-CA" sz="1800" dirty="0"/>
          </a:p>
          <a:p>
            <a:endParaRPr lang="en-CA" sz="2000" dirty="0"/>
          </a:p>
          <a:p>
            <a:endParaRPr lang="en-CA" sz="2000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50" r="25000" b="18364"/>
          <a:stretch/>
        </p:blipFill>
        <p:spPr bwMode="auto">
          <a:xfrm>
            <a:off x="6858000" y="3805354"/>
            <a:ext cx="3390418" cy="2824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3877736"/>
              </p:ext>
            </p:extLst>
          </p:nvPr>
        </p:nvGraphicFramePr>
        <p:xfrm>
          <a:off x="6895618" y="3073401"/>
          <a:ext cx="3352800" cy="3992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98116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250706" cy="4351338"/>
          </a:xfrm>
        </p:spPr>
        <p:txBody>
          <a:bodyPr/>
          <a:lstStyle/>
          <a:p>
            <a:r>
              <a:rPr lang="en-CA" sz="2400" dirty="0" smtClean="0">
                <a:latin typeface="Century Gothic" panose="020B0502020202020204" pitchFamily="34" charset="0"/>
              </a:rPr>
              <a:t>Based on what we know on how humans think, make decisions, and behave</a:t>
            </a:r>
          </a:p>
          <a:p>
            <a:r>
              <a:rPr lang="en-CA" sz="2400" dirty="0" smtClean="0">
                <a:latin typeface="Century Gothic" panose="020B0502020202020204" pitchFamily="34" charset="0"/>
              </a:rPr>
              <a:t>Examples:</a:t>
            </a:r>
          </a:p>
          <a:p>
            <a:pPr>
              <a:buFontTx/>
              <a:buChar char="-"/>
            </a:pPr>
            <a:endParaRPr lang="en-CA" dirty="0" smtClean="0"/>
          </a:p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Behavioural Insights (BI)</a:t>
            </a: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258" y="3176586"/>
            <a:ext cx="462242" cy="6135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9866" y="3991812"/>
            <a:ext cx="561975" cy="4476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6845" y="5432608"/>
            <a:ext cx="460037" cy="4519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3484" y="6190398"/>
            <a:ext cx="447675" cy="3905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8429" y="4748768"/>
            <a:ext cx="350112" cy="39528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272550" y="3301515"/>
            <a:ext cx="2716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>
                <a:latin typeface="Century Gothic" panose="020B0502020202020204" pitchFamily="34" charset="0"/>
              </a:rPr>
              <a:t>Social norms</a:t>
            </a:r>
            <a:endParaRPr lang="en-CA" sz="2400" dirty="0">
              <a:latin typeface="Century Gothic" panose="020B0502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40612" y="3991812"/>
            <a:ext cx="1869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>
                <a:latin typeface="Century Gothic" panose="020B0502020202020204" pitchFamily="34" charset="0"/>
              </a:rPr>
              <a:t>Converts</a:t>
            </a:r>
            <a:endParaRPr lang="en-CA" sz="2400" dirty="0">
              <a:latin typeface="Century Gothic" panose="020B0502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32209" y="4682682"/>
            <a:ext cx="4706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>
                <a:latin typeface="Century Gothic" panose="020B0502020202020204" pitchFamily="34" charset="0"/>
              </a:rPr>
              <a:t>Incentives and rewards</a:t>
            </a:r>
            <a:endParaRPr lang="en-CA" sz="2400" dirty="0">
              <a:latin typeface="Century Gothic" panose="020B0502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254059" y="5430217"/>
            <a:ext cx="31062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>
                <a:latin typeface="Century Gothic" panose="020B0502020202020204" pitchFamily="34" charset="0"/>
              </a:rPr>
              <a:t>Loss aversion</a:t>
            </a:r>
            <a:endParaRPr lang="en-CA" sz="2400" dirty="0">
              <a:latin typeface="Century Gothic" panose="020B0502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13718" y="6137497"/>
            <a:ext cx="7121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>
                <a:latin typeface="Century Gothic" panose="020B0502020202020204" pitchFamily="34" charset="0"/>
              </a:rPr>
              <a:t>Cognitive dissonance/self-perception</a:t>
            </a:r>
            <a:endParaRPr lang="en-CA" sz="2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334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is a “nudge”?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99422" cy="4351338"/>
          </a:xfrm>
        </p:spPr>
        <p:txBody>
          <a:bodyPr/>
          <a:lstStyle/>
          <a:p>
            <a:r>
              <a:rPr lang="en-CA" dirty="0" smtClean="0">
                <a:latin typeface="Century Gothic" panose="020B0502020202020204" pitchFamily="34" charset="0"/>
              </a:rPr>
              <a:t>A </a:t>
            </a:r>
            <a:r>
              <a:rPr lang="en-CA" b="1" dirty="0">
                <a:latin typeface="Century Gothic" panose="020B0502020202020204" pitchFamily="34" charset="0"/>
              </a:rPr>
              <a:t>light touch </a:t>
            </a:r>
            <a:r>
              <a:rPr lang="en-CA" b="1" dirty="0" smtClean="0">
                <a:latin typeface="Century Gothic" panose="020B0502020202020204" pitchFamily="34" charset="0"/>
              </a:rPr>
              <a:t>intervention</a:t>
            </a:r>
          </a:p>
          <a:p>
            <a:endParaRPr lang="en-CA" b="1" dirty="0" smtClean="0">
              <a:latin typeface="Century Gothic" panose="020B0502020202020204" pitchFamily="34" charset="0"/>
            </a:endParaRPr>
          </a:p>
          <a:p>
            <a:r>
              <a:rPr lang="en-CA" dirty="0" smtClean="0">
                <a:latin typeface="Century Gothic" panose="020B0502020202020204" pitchFamily="34" charset="0"/>
              </a:rPr>
              <a:t>Designed </a:t>
            </a:r>
            <a:r>
              <a:rPr lang="en-CA" dirty="0">
                <a:latin typeface="Century Gothic" panose="020B0502020202020204" pitchFamily="34" charset="0"/>
              </a:rPr>
              <a:t>to help individuals make </a:t>
            </a:r>
            <a:r>
              <a:rPr lang="en-CA" b="1" dirty="0">
                <a:latin typeface="Century Gothic" panose="020B0502020202020204" pitchFamily="34" charset="0"/>
              </a:rPr>
              <a:t>positive changes </a:t>
            </a:r>
            <a:r>
              <a:rPr lang="en-CA" b="1" dirty="0" smtClean="0">
                <a:latin typeface="Century Gothic" panose="020B0502020202020204" pitchFamily="34" charset="0"/>
              </a:rPr>
              <a:t>to their behaviour</a:t>
            </a:r>
          </a:p>
          <a:p>
            <a:endParaRPr lang="en-CA" b="1" dirty="0" smtClean="0">
              <a:latin typeface="Century Gothic" panose="020B0502020202020204" pitchFamily="34" charset="0"/>
            </a:endParaRPr>
          </a:p>
          <a:p>
            <a:r>
              <a:rPr lang="en-CA" dirty="0" smtClean="0">
                <a:latin typeface="Century Gothic" panose="020B0502020202020204" pitchFamily="34" charset="0"/>
              </a:rPr>
              <a:t>Does not forbid </a:t>
            </a:r>
            <a:r>
              <a:rPr lang="en-CA" dirty="0">
                <a:latin typeface="Century Gothic" panose="020B0502020202020204" pitchFamily="34" charset="0"/>
              </a:rPr>
              <a:t>any options or significantly </a:t>
            </a:r>
            <a:r>
              <a:rPr lang="en-CA" dirty="0" smtClean="0">
                <a:latin typeface="Century Gothic" panose="020B0502020202020204" pitchFamily="34" charset="0"/>
              </a:rPr>
              <a:t>change </a:t>
            </a:r>
            <a:r>
              <a:rPr lang="en-CA" dirty="0">
                <a:latin typeface="Century Gothic" panose="020B0502020202020204" pitchFamily="34" charset="0"/>
              </a:rPr>
              <a:t>their economic </a:t>
            </a:r>
            <a:r>
              <a:rPr lang="en-CA" dirty="0" smtClean="0">
                <a:latin typeface="Century Gothic" panose="020B0502020202020204" pitchFamily="34" charset="0"/>
              </a:rPr>
              <a:t>incentives</a:t>
            </a:r>
            <a:endParaRPr lang="en-CA" dirty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18715" y="2550320"/>
            <a:ext cx="2688569" cy="290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311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Nudging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197385" cy="435133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CA" altLang="en-US" sz="2400" dirty="0" smtClean="0">
                <a:latin typeface="Century Gothic" panose="020B0502020202020204" pitchFamily="34" charset="0"/>
              </a:rPr>
              <a:t>A nudge</a:t>
            </a:r>
            <a:r>
              <a:rPr lang="en-CA" altLang="en-US" sz="2400" dirty="0">
                <a:latin typeface="Century Gothic" panose="020B0502020202020204" pitchFamily="34" charset="0"/>
              </a:rPr>
              <a:t>:</a:t>
            </a:r>
            <a:endParaRPr lang="en-CA" altLang="en-US" sz="2400" dirty="0" smtClean="0">
              <a:latin typeface="Century Gothic" panose="020B0502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CA" altLang="en-US" sz="1200" dirty="0" smtClean="0">
              <a:latin typeface="Century Gothic" panose="020B0502020202020204" pitchFamily="34" charset="0"/>
            </a:endParaRPr>
          </a:p>
          <a:p>
            <a:pPr lvl="1">
              <a:lnSpc>
                <a:spcPct val="100000"/>
              </a:lnSpc>
              <a:buSzPct val="100000"/>
            </a:pPr>
            <a:r>
              <a:rPr lang="en-US" altLang="en-US" sz="2000" dirty="0" smtClean="0">
                <a:latin typeface="Century Gothic" panose="020B0502020202020204" pitchFamily="34" charset="0"/>
              </a:rPr>
              <a:t>needs to be designed based on good understanding of clients’ experiences</a:t>
            </a:r>
            <a:endParaRPr lang="en-US" altLang="en-US" sz="2000" dirty="0">
              <a:latin typeface="Century Gothic" panose="020B0502020202020204" pitchFamily="34" charset="0"/>
            </a:endParaRPr>
          </a:p>
          <a:p>
            <a:pPr lvl="1">
              <a:lnSpc>
                <a:spcPct val="100000"/>
              </a:lnSpc>
              <a:buClr>
                <a:srgbClr val="3F3F3F"/>
              </a:buClr>
              <a:buSzPct val="100000"/>
            </a:pPr>
            <a:endParaRPr lang="en-CA" sz="1200" dirty="0" smtClean="0">
              <a:latin typeface="Century Gothic" panose="020B0502020202020204" pitchFamily="34" charset="0"/>
              <a:sym typeface="Roboto Light"/>
            </a:endParaRPr>
          </a:p>
          <a:p>
            <a:pPr lvl="1">
              <a:lnSpc>
                <a:spcPct val="100000"/>
              </a:lnSpc>
              <a:buClr>
                <a:srgbClr val="3F3F3F"/>
              </a:buClr>
              <a:buSzPct val="100000"/>
            </a:pPr>
            <a:r>
              <a:rPr lang="en-CA" sz="2000" dirty="0" smtClean="0">
                <a:latin typeface="Century Gothic" panose="020B0502020202020204" pitchFamily="34" charset="0"/>
                <a:sym typeface="Roboto Light"/>
              </a:rPr>
              <a:t>works </a:t>
            </a:r>
            <a:r>
              <a:rPr lang="en-CA" sz="2000" dirty="0">
                <a:latin typeface="Century Gothic" panose="020B0502020202020204" pitchFamily="34" charset="0"/>
                <a:sym typeface="Roboto Light"/>
              </a:rPr>
              <a:t>best when </a:t>
            </a:r>
            <a:r>
              <a:rPr lang="en-CA" sz="2000" dirty="0" smtClean="0">
                <a:latin typeface="Century Gothic" panose="020B0502020202020204" pitchFamily="34" charset="0"/>
                <a:sym typeface="Roboto Light"/>
              </a:rPr>
              <a:t>we rigorously test a number of options, </a:t>
            </a:r>
            <a:r>
              <a:rPr lang="en-CA" sz="2000" dirty="0">
                <a:latin typeface="Century Gothic" panose="020B0502020202020204" pitchFamily="34" charset="0"/>
                <a:sym typeface="Roboto Light"/>
              </a:rPr>
              <a:t>and </a:t>
            </a:r>
            <a:r>
              <a:rPr lang="en-CA" sz="2000" dirty="0" smtClean="0">
                <a:latin typeface="Century Gothic" panose="020B0502020202020204" pitchFamily="34" charset="0"/>
                <a:sym typeface="Roboto Light"/>
              </a:rPr>
              <a:t>develop them through iterative experimentation</a:t>
            </a:r>
          </a:p>
          <a:p>
            <a:pPr lvl="1">
              <a:lnSpc>
                <a:spcPct val="100000"/>
              </a:lnSpc>
              <a:buClr>
                <a:srgbClr val="3F3F3F"/>
              </a:buClr>
              <a:buSzPct val="100000"/>
            </a:pPr>
            <a:endParaRPr lang="en-US" sz="1200" dirty="0">
              <a:latin typeface="Century Gothic" panose="020B0502020202020204" pitchFamily="34" charset="0"/>
              <a:sym typeface="Roboto Light"/>
            </a:endParaRPr>
          </a:p>
          <a:p>
            <a:pPr lvl="1">
              <a:lnSpc>
                <a:spcPct val="100000"/>
              </a:lnSpc>
              <a:buClr>
                <a:srgbClr val="3F3F3F"/>
              </a:buClr>
              <a:buSzPct val="100000"/>
            </a:pPr>
            <a:r>
              <a:rPr lang="en-US" sz="2000" dirty="0">
                <a:latin typeface="Century Gothic" panose="020B0502020202020204" pitchFamily="34" charset="0"/>
                <a:sym typeface="Roboto Light"/>
              </a:rPr>
              <a:t>i</a:t>
            </a:r>
            <a:r>
              <a:rPr lang="en-US" sz="2000" dirty="0" smtClean="0">
                <a:latin typeface="Century Gothic" panose="020B0502020202020204" pitchFamily="34" charset="0"/>
                <a:sym typeface="Roboto Light"/>
              </a:rPr>
              <a:t>s like a GPS – it tells you where to go but it doesn’t force you to go there</a:t>
            </a:r>
            <a:endParaRPr lang="en-CA" sz="2000" dirty="0" smtClean="0">
              <a:latin typeface="Century Gothic" panose="020B0502020202020204" pitchFamily="34" charset="0"/>
              <a:sym typeface="Roboto Light"/>
            </a:endParaRPr>
          </a:p>
          <a:p>
            <a:pPr lvl="1">
              <a:lnSpc>
                <a:spcPct val="100000"/>
              </a:lnSpc>
              <a:buClr>
                <a:srgbClr val="3F3F3F"/>
              </a:buClr>
              <a:buSzPct val="100000"/>
            </a:pPr>
            <a:endParaRPr lang="en-CA" sz="1200" dirty="0">
              <a:latin typeface="Century Gothic" panose="020B0502020202020204" pitchFamily="34" charset="0"/>
              <a:sym typeface="Roboto Light"/>
            </a:endParaRPr>
          </a:p>
          <a:p>
            <a:pPr lvl="1">
              <a:lnSpc>
                <a:spcPct val="100000"/>
              </a:lnSpc>
              <a:buClr>
                <a:srgbClr val="3F3F3F"/>
              </a:buClr>
              <a:buSzPct val="100000"/>
            </a:pPr>
            <a:r>
              <a:rPr lang="en-CA" sz="2000" dirty="0" smtClean="0">
                <a:latin typeface="Century Gothic" panose="020B0502020202020204" pitchFamily="34" charset="0"/>
                <a:sym typeface="Roboto Light"/>
              </a:rPr>
              <a:t>is </a:t>
            </a:r>
            <a:r>
              <a:rPr lang="en-CA" sz="2000" dirty="0">
                <a:latin typeface="Century Gothic" panose="020B0502020202020204" pitchFamily="34" charset="0"/>
                <a:sym typeface="Roboto Light"/>
              </a:rPr>
              <a:t>not a silver bullet, and </a:t>
            </a:r>
            <a:r>
              <a:rPr lang="en-CA" sz="2000" dirty="0" smtClean="0">
                <a:latin typeface="Century Gothic" panose="020B0502020202020204" pitchFamily="34" charset="0"/>
                <a:sym typeface="Roboto Light"/>
              </a:rPr>
              <a:t>is often </a:t>
            </a:r>
            <a:r>
              <a:rPr lang="en-CA" sz="2000" dirty="0">
                <a:latin typeface="Century Gothic" panose="020B0502020202020204" pitchFamily="34" charset="0"/>
                <a:sym typeface="Roboto Light"/>
              </a:rPr>
              <a:t>just “one link in the chain” to improved </a:t>
            </a:r>
            <a:r>
              <a:rPr lang="en-CA" sz="2000" dirty="0" smtClean="0">
                <a:latin typeface="Century Gothic" panose="020B0502020202020204" pitchFamily="34" charset="0"/>
                <a:sym typeface="Roboto Light"/>
              </a:rPr>
              <a:t>outcomes</a:t>
            </a:r>
            <a:endParaRPr lang="en-CA" sz="2000" dirty="0">
              <a:latin typeface="Century Gothic" panose="020B0502020202020204" pitchFamily="34" charset="0"/>
              <a:sym typeface="Roboto Light"/>
            </a:endParaRPr>
          </a:p>
          <a:p>
            <a:pPr>
              <a:lnSpc>
                <a:spcPct val="100000"/>
              </a:lnSpc>
            </a:pPr>
            <a:endParaRPr lang="en-CA" sz="2400" dirty="0"/>
          </a:p>
          <a:p>
            <a:pPr>
              <a:lnSpc>
                <a:spcPct val="100000"/>
              </a:lnSpc>
            </a:pPr>
            <a:endParaRPr lang="en-CA" sz="2400" dirty="0"/>
          </a:p>
        </p:txBody>
      </p:sp>
      <p:pic>
        <p:nvPicPr>
          <p:cNvPr id="8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3085" y="3860800"/>
            <a:ext cx="3202570" cy="192776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7678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/>
          <a:stretch>
            <a:fillRect/>
          </a:stretch>
        </p:blipFill>
        <p:spPr>
          <a:xfrm>
            <a:off x="1689212" y="285272"/>
            <a:ext cx="8813577" cy="6227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952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Examples of digital nudges</a:t>
            </a:r>
            <a:endParaRPr lang="en-C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41066" y="2097289"/>
            <a:ext cx="729401" cy="5538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96226" y="2209051"/>
            <a:ext cx="97879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entury Gothic" panose="020B0502020202020204" pitchFamily="34" charset="0"/>
              </a:rPr>
              <a:t>A </a:t>
            </a:r>
            <a:r>
              <a:rPr lang="en-US" sz="2000" b="1" dirty="0">
                <a:latin typeface="Century Gothic" panose="020B0502020202020204" pitchFamily="34" charset="0"/>
              </a:rPr>
              <a:t>personalized</a:t>
            </a:r>
            <a:r>
              <a:rPr lang="en-US" sz="2000" dirty="0">
                <a:latin typeface="Century Gothic" panose="020B0502020202020204" pitchFamily="34" charset="0"/>
              </a:rPr>
              <a:t> email that reminds someone to complete an enrollment form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342" y="2960097"/>
            <a:ext cx="619125" cy="7905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34861" y="2972976"/>
            <a:ext cx="98652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entury Gothic" panose="020B0502020202020204" pitchFamily="34" charset="0"/>
              </a:rPr>
              <a:t>A text </a:t>
            </a:r>
            <a:r>
              <a:rPr lang="en-US" sz="2000" dirty="0">
                <a:latin typeface="Century Gothic" panose="020B0502020202020204" pitchFamily="34" charset="0"/>
              </a:rPr>
              <a:t>from </a:t>
            </a:r>
            <a:r>
              <a:rPr lang="en-US" sz="2000" dirty="0" smtClean="0">
                <a:latin typeface="Century Gothic" panose="020B0502020202020204" pitchFamily="34" charset="0"/>
              </a:rPr>
              <a:t>a </a:t>
            </a:r>
            <a:r>
              <a:rPr lang="en-US" sz="2000" dirty="0">
                <a:latin typeface="Century Gothic" panose="020B0502020202020204" pitchFamily="34" charset="0"/>
              </a:rPr>
              <a:t>team member to the rest of the group that </a:t>
            </a:r>
            <a:r>
              <a:rPr lang="en-US" sz="2000" dirty="0" smtClean="0">
                <a:latin typeface="Century Gothic" panose="020B0502020202020204" pitchFamily="34" charset="0"/>
              </a:rPr>
              <a:t>shares </a:t>
            </a:r>
            <a:r>
              <a:rPr lang="en-US" sz="2000" b="1" dirty="0" smtClean="0">
                <a:latin typeface="Century Gothic" panose="020B0502020202020204" pitchFamily="34" charset="0"/>
              </a:rPr>
              <a:t>progress</a:t>
            </a:r>
            <a:r>
              <a:rPr lang="en-US" sz="2000" dirty="0" smtClean="0">
                <a:latin typeface="Century Gothic" panose="020B0502020202020204" pitchFamily="34" charset="0"/>
              </a:rPr>
              <a:t> on  </a:t>
            </a:r>
            <a:r>
              <a:rPr lang="en-US" sz="2000" dirty="0">
                <a:latin typeface="Century Gothic" panose="020B0502020202020204" pitchFamily="34" charset="0"/>
              </a:rPr>
              <a:t>the work goals </a:t>
            </a:r>
            <a:r>
              <a:rPr lang="en-US" sz="2000" dirty="0" smtClean="0">
                <a:latin typeface="Century Gothic" panose="020B0502020202020204" pitchFamily="34" charset="0"/>
              </a:rPr>
              <a:t>met </a:t>
            </a:r>
            <a:r>
              <a:rPr lang="en-US" sz="2000" dirty="0">
                <a:latin typeface="Century Gothic" panose="020B0502020202020204" pitchFamily="34" charset="0"/>
              </a:rPr>
              <a:t>that week and </a:t>
            </a:r>
            <a:r>
              <a:rPr lang="en-US" sz="2000" dirty="0" smtClean="0">
                <a:latin typeface="Century Gothic" panose="020B0502020202020204" pitchFamily="34" charset="0"/>
              </a:rPr>
              <a:t>nudges the </a:t>
            </a:r>
            <a:r>
              <a:rPr lang="en-US" sz="2000" dirty="0">
                <a:latin typeface="Century Gothic" panose="020B0502020202020204" pitchFamily="34" charset="0"/>
              </a:rPr>
              <a:t>recipients to meet their </a:t>
            </a:r>
            <a:r>
              <a:rPr lang="en-US" sz="2000" dirty="0" smtClean="0">
                <a:latin typeface="Century Gothic" panose="020B0502020202020204" pitchFamily="34" charset="0"/>
              </a:rPr>
              <a:t>goals</a:t>
            </a:r>
            <a:endParaRPr lang="en-US" sz="2000" dirty="0">
              <a:latin typeface="Century Gothic" panose="020B0502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9572" y="3989222"/>
            <a:ext cx="808016" cy="64974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009103" y="3997682"/>
            <a:ext cx="9981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entury Gothic" panose="020B0502020202020204" pitchFamily="34" charset="0"/>
              </a:rPr>
              <a:t>An activity monitor (e.g., </a:t>
            </a:r>
            <a:r>
              <a:rPr lang="en-US" sz="2000" dirty="0" err="1" smtClean="0">
                <a:latin typeface="Century Gothic" panose="020B0502020202020204" pitchFamily="34" charset="0"/>
              </a:rPr>
              <a:t>fitbit</a:t>
            </a:r>
            <a:r>
              <a:rPr lang="en-US" sz="2000" dirty="0" smtClean="0">
                <a:latin typeface="Century Gothic" panose="020B0502020202020204" pitchFamily="34" charset="0"/>
              </a:rPr>
              <a:t>) that </a:t>
            </a:r>
            <a:r>
              <a:rPr lang="en-US" sz="2000" b="1" dirty="0" smtClean="0">
                <a:latin typeface="Century Gothic" panose="020B0502020202020204" pitchFamily="34" charset="0"/>
              </a:rPr>
              <a:t>reminds</a:t>
            </a:r>
            <a:r>
              <a:rPr lang="en-US" sz="2000" dirty="0" smtClean="0">
                <a:latin typeface="Century Gothic" panose="020B0502020202020204" pitchFamily="34" charset="0"/>
              </a:rPr>
              <a:t> </a:t>
            </a:r>
            <a:r>
              <a:rPr lang="en-US" sz="2000" dirty="0">
                <a:latin typeface="Century Gothic" panose="020B0502020202020204" pitchFamily="34" charset="0"/>
              </a:rPr>
              <a:t>the user to exercise, </a:t>
            </a:r>
            <a:r>
              <a:rPr lang="en-US" sz="2000" dirty="0" smtClean="0">
                <a:latin typeface="Century Gothic" panose="020B0502020202020204" pitchFamily="34" charset="0"/>
              </a:rPr>
              <a:t>gives </a:t>
            </a:r>
            <a:r>
              <a:rPr lang="en-US" sz="2000" b="1" dirty="0">
                <a:latin typeface="Century Gothic" panose="020B0502020202020204" pitchFamily="34" charset="0"/>
              </a:rPr>
              <a:t>feedback</a:t>
            </a:r>
            <a:r>
              <a:rPr lang="en-US" sz="2000" dirty="0">
                <a:latin typeface="Century Gothic" panose="020B0502020202020204" pitchFamily="34" charset="0"/>
              </a:rPr>
              <a:t> on activity, </a:t>
            </a:r>
            <a:r>
              <a:rPr lang="en-US" sz="2000" dirty="0" smtClean="0">
                <a:latin typeface="Century Gothic" panose="020B0502020202020204" pitchFamily="34" charset="0"/>
              </a:rPr>
              <a:t>presents </a:t>
            </a:r>
            <a:r>
              <a:rPr lang="en-US" sz="2000" dirty="0">
                <a:latin typeface="Century Gothic" panose="020B0502020202020204" pitchFamily="34" charset="0"/>
              </a:rPr>
              <a:t>friends’ </a:t>
            </a:r>
            <a:r>
              <a:rPr lang="en-US" sz="2000" dirty="0" smtClean="0">
                <a:latin typeface="Century Gothic" panose="020B0502020202020204" pitchFamily="34" charset="0"/>
              </a:rPr>
              <a:t>statistics (</a:t>
            </a:r>
            <a:r>
              <a:rPr lang="en-US" sz="2000" b="1" dirty="0" smtClean="0">
                <a:latin typeface="Century Gothic" panose="020B0502020202020204" pitchFamily="34" charset="0"/>
              </a:rPr>
              <a:t>social norms</a:t>
            </a:r>
            <a:r>
              <a:rPr lang="en-US" sz="2000" dirty="0" smtClean="0">
                <a:latin typeface="Century Gothic" panose="020B0502020202020204" pitchFamily="34" charset="0"/>
              </a:rPr>
              <a:t>)</a:t>
            </a:r>
            <a:endParaRPr lang="en-US" sz="2000" dirty="0">
              <a:latin typeface="Century Gothic" panose="020B0502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9673" y="4840394"/>
            <a:ext cx="653463" cy="76015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996224" y="4995691"/>
            <a:ext cx="9981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entury Gothic" panose="020B0502020202020204" pitchFamily="34" charset="0"/>
              </a:rPr>
              <a:t>E-finance: setting </a:t>
            </a:r>
            <a:r>
              <a:rPr lang="en-US" sz="2000" b="1" dirty="0">
                <a:latin typeface="Century Gothic" panose="020B0502020202020204" pitchFamily="34" charset="0"/>
              </a:rPr>
              <a:t>defaults</a:t>
            </a:r>
            <a:r>
              <a:rPr lang="en-US" sz="2000" dirty="0">
                <a:latin typeface="Century Gothic" panose="020B0502020202020204" pitchFamily="34" charset="0"/>
              </a:rPr>
              <a:t> for frequently selected insurance plan options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5584" y="5763335"/>
            <a:ext cx="542925" cy="58102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009103" y="5853792"/>
            <a:ext cx="9981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entury Gothic" panose="020B0502020202020204" pitchFamily="34" charset="0"/>
              </a:rPr>
              <a:t>Security and privacy: displaying </a:t>
            </a:r>
            <a:r>
              <a:rPr lang="en-US" sz="2000" b="1" dirty="0" smtClean="0">
                <a:latin typeface="Century Gothic" panose="020B0502020202020204" pitchFamily="34" charset="0"/>
              </a:rPr>
              <a:t>feedback</a:t>
            </a:r>
            <a:r>
              <a:rPr lang="en-US" sz="2000" dirty="0" smtClean="0">
                <a:latin typeface="Century Gothic" panose="020B0502020202020204" pitchFamily="34" charset="0"/>
              </a:rPr>
              <a:t> on the </a:t>
            </a:r>
            <a:r>
              <a:rPr lang="en-US" sz="2000" dirty="0">
                <a:latin typeface="Century Gothic" panose="020B0502020202020204" pitchFamily="34" charset="0"/>
              </a:rPr>
              <a:t>strength of selected passwords</a:t>
            </a:r>
          </a:p>
        </p:txBody>
      </p:sp>
    </p:spTree>
    <p:extLst>
      <p:ext uri="{BB962C8B-B14F-4D97-AF65-F5344CB8AC3E}">
        <p14:creationId xmlns:p14="http://schemas.microsoft.com/office/powerpoint/2010/main" val="2103152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Nudges</a:t>
            </a:r>
            <a:endParaRPr lang="en-CA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306" y="3038406"/>
            <a:ext cx="5895975" cy="30194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881" y="3244467"/>
            <a:ext cx="5305425" cy="26955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8200" y="2335211"/>
            <a:ext cx="1009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 smtClean="0">
                <a:latin typeface="Century Gothic" panose="020B0502020202020204" pitchFamily="34" charset="0"/>
              </a:rPr>
              <a:t>Decreasing smoking rates outside the smoking area in Copenhagen Airport</a:t>
            </a:r>
            <a:endParaRPr lang="en-CA" sz="2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1536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18069</TotalTime>
  <Words>1256</Words>
  <Application>Microsoft Office PowerPoint</Application>
  <PresentationFormat>Widescreen</PresentationFormat>
  <Paragraphs>291</Paragraphs>
  <Slides>29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Arial</vt:lpstr>
      <vt:lpstr>Calibri</vt:lpstr>
      <vt:lpstr>Calibri Light</vt:lpstr>
      <vt:lpstr>Century Gothic</vt:lpstr>
      <vt:lpstr>Garamond</vt:lpstr>
      <vt:lpstr>Helvetica</vt:lpstr>
      <vt:lpstr>Roboto Light</vt:lpstr>
      <vt:lpstr>Times New Roman</vt:lpstr>
      <vt:lpstr>Wingdings</vt:lpstr>
      <vt:lpstr>Office Theme</vt:lpstr>
      <vt:lpstr>PowerPoint Presentation</vt:lpstr>
      <vt:lpstr>Learning objectives</vt:lpstr>
      <vt:lpstr>Behavioural Insights (BI)</vt:lpstr>
      <vt:lpstr>Behavioural Insights (BI)</vt:lpstr>
      <vt:lpstr>What is a “nudge”?</vt:lpstr>
      <vt:lpstr>Nudging</vt:lpstr>
      <vt:lpstr>PowerPoint Presentation</vt:lpstr>
      <vt:lpstr>Examples of digital nudges</vt:lpstr>
      <vt:lpstr>Nudges</vt:lpstr>
      <vt:lpstr>Examples of Nudges</vt:lpstr>
      <vt:lpstr>What is experimentation?</vt:lpstr>
      <vt:lpstr>Experimentation in the Government of Canada</vt:lpstr>
      <vt:lpstr>Why do we need experimentation?</vt:lpstr>
      <vt:lpstr>The experimentation project journey </vt:lpstr>
      <vt:lpstr>Example in IRCC</vt:lpstr>
      <vt:lpstr>Step 1: Define Outcome</vt:lpstr>
      <vt:lpstr>Step 2: Diagnose Behavioural Barriers</vt:lpstr>
      <vt:lpstr>Step 3: Identify Interventions</vt:lpstr>
      <vt:lpstr>Step 4: Design Intervention(s)</vt:lpstr>
      <vt:lpstr>The Gold Standard RCT</vt:lpstr>
      <vt:lpstr>Step 5: Test Intervention(s)</vt:lpstr>
      <vt:lpstr>Step 6: Analyze Results &amp; Scale Up</vt:lpstr>
      <vt:lpstr> Let’s try it out!</vt:lpstr>
      <vt:lpstr>Key Take-Away Messages</vt:lpstr>
      <vt:lpstr>PowerPoint Presentation</vt:lpstr>
      <vt:lpstr>PowerPoint Presentation</vt:lpstr>
      <vt:lpstr>Annex B. Identifying opportunities for Behavioural Insights and experimentation</vt:lpstr>
      <vt:lpstr>Annex C. Examples of projects in the GC</vt:lpstr>
      <vt:lpstr>Annex D. Additional Resources</vt:lpstr>
    </vt:vector>
  </TitlesOfParts>
  <Company>CIC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Davidson.Liam</dc:creator>
  <cp:lastModifiedBy>Dominic Finn</cp:lastModifiedBy>
  <cp:revision>941</cp:revision>
  <cp:lastPrinted>2019-01-31T14:58:33Z</cp:lastPrinted>
  <dcterms:created xsi:type="dcterms:W3CDTF">2017-10-05T13:56:18Z</dcterms:created>
  <dcterms:modified xsi:type="dcterms:W3CDTF">2019-05-01T20:30:07Z</dcterms:modified>
</cp:coreProperties>
</file>